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78" r:id="rId3"/>
    <p:sldId id="261" r:id="rId4"/>
    <p:sldId id="266" r:id="rId5"/>
    <p:sldId id="267" r:id="rId6"/>
    <p:sldId id="275" r:id="rId7"/>
    <p:sldId id="276" r:id="rId8"/>
    <p:sldId id="279" r:id="rId9"/>
    <p:sldId id="271" r:id="rId10"/>
    <p:sldId id="272" r:id="rId11"/>
    <p:sldId id="273" r:id="rId12"/>
    <p:sldId id="274" r:id="rId13"/>
    <p:sldId id="268" r:id="rId14"/>
    <p:sldId id="269" r:id="rId15"/>
    <p:sldId id="277" r:id="rId16"/>
    <p:sldId id="26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D1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7" d="100"/>
          <a:sy n="67" d="100"/>
        </p:scale>
        <p:origin x="60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B2FA77F-8DC5-4709-8F24-51978ACD651D}" type="datetimeFigureOut">
              <a:rPr lang="en-GB" smtClean="0"/>
              <a:t>15/12/2021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8C381F-421B-44A2-A8BD-7B62D1CA9C6E}" type="slidenum">
              <a:rPr lang="en-GB" smtClean="0"/>
              <a:t>‹#›</a:t>
            </a:fld>
            <a:endParaRPr lang="en-GB"/>
          </a:p>
        </p:txBody>
      </p:sp>
    </p:spTree>
    <p:extLst>
      <p:ext uri="{BB962C8B-B14F-4D97-AF65-F5344CB8AC3E}">
        <p14:creationId xmlns:p14="http://schemas.microsoft.com/office/powerpoint/2010/main" val="1803856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B2FA77F-8DC5-4709-8F24-51978ACD651D}" type="datetimeFigureOut">
              <a:rPr lang="en-GB" smtClean="0"/>
              <a:t>15/12/2021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8C381F-421B-44A2-A8BD-7B62D1CA9C6E}" type="slidenum">
              <a:rPr lang="en-GB" smtClean="0"/>
              <a:t>‹#›</a:t>
            </a:fld>
            <a:endParaRPr lang="en-GB"/>
          </a:p>
        </p:txBody>
      </p:sp>
    </p:spTree>
    <p:extLst>
      <p:ext uri="{BB962C8B-B14F-4D97-AF65-F5344CB8AC3E}">
        <p14:creationId xmlns:p14="http://schemas.microsoft.com/office/powerpoint/2010/main" val="331086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B2FA77F-8DC5-4709-8F24-51978ACD651D}" type="datetimeFigureOut">
              <a:rPr lang="en-GB" smtClean="0"/>
              <a:t>15/12/2021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8C381F-421B-44A2-A8BD-7B62D1CA9C6E}" type="slidenum">
              <a:rPr lang="en-GB" smtClean="0"/>
              <a:t>‹#›</a:t>
            </a:fld>
            <a:endParaRPr lang="en-GB"/>
          </a:p>
        </p:txBody>
      </p:sp>
    </p:spTree>
    <p:extLst>
      <p:ext uri="{BB962C8B-B14F-4D97-AF65-F5344CB8AC3E}">
        <p14:creationId xmlns:p14="http://schemas.microsoft.com/office/powerpoint/2010/main" val="3338034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B2FA77F-8DC5-4709-8F24-51978ACD651D}" type="datetimeFigureOut">
              <a:rPr lang="en-GB" smtClean="0"/>
              <a:t>15/12/2021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8C381F-421B-44A2-A8BD-7B62D1CA9C6E}" type="slidenum">
              <a:rPr lang="en-GB" smtClean="0"/>
              <a:t>‹#›</a:t>
            </a:fld>
            <a:endParaRPr lang="en-GB"/>
          </a:p>
        </p:txBody>
      </p:sp>
    </p:spTree>
    <p:extLst>
      <p:ext uri="{BB962C8B-B14F-4D97-AF65-F5344CB8AC3E}">
        <p14:creationId xmlns:p14="http://schemas.microsoft.com/office/powerpoint/2010/main" val="256547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2FA77F-8DC5-4709-8F24-51978ACD651D}" type="datetimeFigureOut">
              <a:rPr lang="en-GB" smtClean="0"/>
              <a:t>15/12/2021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8C381F-421B-44A2-A8BD-7B62D1CA9C6E}" type="slidenum">
              <a:rPr lang="en-GB" smtClean="0"/>
              <a:t>‹#›</a:t>
            </a:fld>
            <a:endParaRPr lang="en-GB"/>
          </a:p>
        </p:txBody>
      </p:sp>
    </p:spTree>
    <p:extLst>
      <p:ext uri="{BB962C8B-B14F-4D97-AF65-F5344CB8AC3E}">
        <p14:creationId xmlns:p14="http://schemas.microsoft.com/office/powerpoint/2010/main" val="3221056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B2FA77F-8DC5-4709-8F24-51978ACD651D}" type="datetimeFigureOut">
              <a:rPr lang="en-GB" smtClean="0"/>
              <a:t>15/12/2021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8C381F-421B-44A2-A8BD-7B62D1CA9C6E}" type="slidenum">
              <a:rPr lang="en-GB" smtClean="0"/>
              <a:t>‹#›</a:t>
            </a:fld>
            <a:endParaRPr lang="en-GB"/>
          </a:p>
        </p:txBody>
      </p:sp>
    </p:spTree>
    <p:extLst>
      <p:ext uri="{BB962C8B-B14F-4D97-AF65-F5344CB8AC3E}">
        <p14:creationId xmlns:p14="http://schemas.microsoft.com/office/powerpoint/2010/main" val="144864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B2FA77F-8DC5-4709-8F24-51978ACD651D}" type="datetimeFigureOut">
              <a:rPr lang="en-GB" smtClean="0"/>
              <a:t>15/12/2021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18C381F-421B-44A2-A8BD-7B62D1CA9C6E}" type="slidenum">
              <a:rPr lang="en-GB" smtClean="0"/>
              <a:t>‹#›</a:t>
            </a:fld>
            <a:endParaRPr lang="en-GB"/>
          </a:p>
        </p:txBody>
      </p:sp>
    </p:spTree>
    <p:extLst>
      <p:ext uri="{BB962C8B-B14F-4D97-AF65-F5344CB8AC3E}">
        <p14:creationId xmlns:p14="http://schemas.microsoft.com/office/powerpoint/2010/main" val="784059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B2FA77F-8DC5-4709-8F24-51978ACD651D}" type="datetimeFigureOut">
              <a:rPr lang="en-GB" smtClean="0"/>
              <a:t>15/12/2021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18C381F-421B-44A2-A8BD-7B62D1CA9C6E}" type="slidenum">
              <a:rPr lang="en-GB" smtClean="0"/>
              <a:t>‹#›</a:t>
            </a:fld>
            <a:endParaRPr lang="en-GB"/>
          </a:p>
        </p:txBody>
      </p:sp>
    </p:spTree>
    <p:extLst>
      <p:ext uri="{BB962C8B-B14F-4D97-AF65-F5344CB8AC3E}">
        <p14:creationId xmlns:p14="http://schemas.microsoft.com/office/powerpoint/2010/main" val="1687392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2FA77F-8DC5-4709-8F24-51978ACD651D}" type="datetimeFigureOut">
              <a:rPr lang="en-GB" smtClean="0"/>
              <a:t>15/12/2021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18C381F-421B-44A2-A8BD-7B62D1CA9C6E}" type="slidenum">
              <a:rPr lang="en-GB" smtClean="0"/>
              <a:t>‹#›</a:t>
            </a:fld>
            <a:endParaRPr lang="en-GB"/>
          </a:p>
        </p:txBody>
      </p:sp>
    </p:spTree>
    <p:extLst>
      <p:ext uri="{BB962C8B-B14F-4D97-AF65-F5344CB8AC3E}">
        <p14:creationId xmlns:p14="http://schemas.microsoft.com/office/powerpoint/2010/main" val="3309740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2FA77F-8DC5-4709-8F24-51978ACD651D}" type="datetimeFigureOut">
              <a:rPr lang="en-GB" smtClean="0"/>
              <a:t>15/12/2021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8C381F-421B-44A2-A8BD-7B62D1CA9C6E}" type="slidenum">
              <a:rPr lang="en-GB" smtClean="0"/>
              <a:t>‹#›</a:t>
            </a:fld>
            <a:endParaRPr lang="en-GB"/>
          </a:p>
        </p:txBody>
      </p:sp>
    </p:spTree>
    <p:extLst>
      <p:ext uri="{BB962C8B-B14F-4D97-AF65-F5344CB8AC3E}">
        <p14:creationId xmlns:p14="http://schemas.microsoft.com/office/powerpoint/2010/main" val="421157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2FA77F-8DC5-4709-8F24-51978ACD651D}" type="datetimeFigureOut">
              <a:rPr lang="en-GB" smtClean="0"/>
              <a:t>15/12/2021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8C381F-421B-44A2-A8BD-7B62D1CA9C6E}" type="slidenum">
              <a:rPr lang="en-GB" smtClean="0"/>
              <a:t>‹#›</a:t>
            </a:fld>
            <a:endParaRPr lang="en-GB"/>
          </a:p>
        </p:txBody>
      </p:sp>
    </p:spTree>
    <p:extLst>
      <p:ext uri="{BB962C8B-B14F-4D97-AF65-F5344CB8AC3E}">
        <p14:creationId xmlns:p14="http://schemas.microsoft.com/office/powerpoint/2010/main" val="370966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2FA77F-8DC5-4709-8F24-51978ACD651D}" type="datetimeFigureOut">
              <a:rPr lang="en-GB" smtClean="0"/>
              <a:t>15/12/2021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8C381F-421B-44A2-A8BD-7B62D1CA9C6E}" type="slidenum">
              <a:rPr lang="en-GB" smtClean="0"/>
              <a:t>‹#›</a:t>
            </a:fld>
            <a:endParaRPr lang="en-GB"/>
          </a:p>
        </p:txBody>
      </p:sp>
    </p:spTree>
    <p:extLst>
      <p:ext uri="{BB962C8B-B14F-4D97-AF65-F5344CB8AC3E}">
        <p14:creationId xmlns:p14="http://schemas.microsoft.com/office/powerpoint/2010/main" val="1302877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112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46166" y="1088527"/>
            <a:ext cx="5376031" cy="5639441"/>
          </a:xfrm>
        </p:spPr>
        <p:txBody>
          <a:bodyPr vert="horz" wrap="square" lIns="91440" tIns="45720" rIns="91440" bIns="45720" rtlCol="0" anchor="b">
            <a:noAutofit/>
          </a:bodyPr>
          <a:lstStyle/>
          <a:p>
            <a:pPr>
              <a:lnSpc>
                <a:spcPct val="107000"/>
              </a:lnSpc>
              <a:spcAft>
                <a:spcPts val="800"/>
              </a:spcAft>
            </a:pPr>
            <a:r>
              <a:rPr lang="en-US" sz="3200" kern="1200" dirty="0">
                <a:solidFill>
                  <a:schemeClr val="tx1"/>
                </a:solidFill>
                <a:latin typeface="Adelle Rg" panose="02000503060000020004" pitchFamily="50" charset="0"/>
              </a:rPr>
              <a:t>Bringing oysters back to the Humber…</a:t>
            </a:r>
            <a:br>
              <a:rPr lang="en-US" sz="1800" kern="1200" dirty="0">
                <a:solidFill>
                  <a:schemeClr val="tx1"/>
                </a:solidFill>
                <a:latin typeface="Adelle Rg" panose="02000503060000020004" pitchFamily="50" charset="0"/>
              </a:rPr>
            </a:br>
            <a:br>
              <a:rPr lang="en-US" sz="1800" kern="1200" dirty="0">
                <a:solidFill>
                  <a:schemeClr val="tx1"/>
                </a:solidFill>
                <a:latin typeface="Adelle Rg" panose="02000503060000020004" pitchFamily="50" charset="0"/>
              </a:rPr>
            </a:br>
            <a:r>
              <a:rPr lang="en-US" sz="2000" dirty="0">
                <a:latin typeface="+mn-lt"/>
              </a:rPr>
              <a:t>Explore the process below that our expert team follow to restore oyster reefs at Spurn:</a:t>
            </a:r>
            <a:br>
              <a:rPr lang="en-US" sz="2000" kern="1200" dirty="0">
                <a:solidFill>
                  <a:schemeClr val="tx1"/>
                </a:solidFill>
                <a:latin typeface="+mn-lt"/>
                <a:ea typeface="+mj-ea"/>
                <a:cs typeface="+mj-cs"/>
              </a:rPr>
            </a:br>
            <a:br>
              <a:rPr lang="en-US" sz="2000" kern="1200" dirty="0">
                <a:solidFill>
                  <a:schemeClr val="tx1"/>
                </a:solidFill>
                <a:latin typeface="+mn-lt"/>
                <a:ea typeface="+mj-ea"/>
                <a:cs typeface="+mj-cs"/>
              </a:rPr>
            </a:br>
            <a:r>
              <a:rPr lang="en-US" sz="2000" b="1" kern="1200" dirty="0">
                <a:solidFill>
                  <a:schemeClr val="tx1"/>
                </a:solidFill>
                <a:latin typeface="+mn-lt"/>
                <a:ea typeface="+mj-ea"/>
                <a:cs typeface="+mj-cs"/>
              </a:rPr>
              <a:t>Step 1:</a:t>
            </a:r>
            <a:r>
              <a:rPr lang="en-US" sz="2000" kern="1200" dirty="0">
                <a:solidFill>
                  <a:schemeClr val="tx1"/>
                </a:solidFill>
                <a:latin typeface="+mn-lt"/>
                <a:ea typeface="+mj-ea"/>
                <a:cs typeface="+mj-cs"/>
              </a:rPr>
              <a:t> 100,000 juvenile flat oysters </a:t>
            </a:r>
            <a:r>
              <a:rPr lang="en-US" sz="2000" dirty="0">
                <a:latin typeface="+mn-lt"/>
              </a:rPr>
              <a:t>were</a:t>
            </a:r>
            <a:r>
              <a:rPr lang="en-US" sz="2000" kern="1200" dirty="0">
                <a:solidFill>
                  <a:schemeClr val="tx1"/>
                </a:solidFill>
                <a:latin typeface="+mn-lt"/>
                <a:ea typeface="+mj-ea"/>
                <a:cs typeface="+mj-cs"/>
              </a:rPr>
              <a:t> brought over from the west coast of England in 2021. </a:t>
            </a:r>
            <a:r>
              <a:rPr lang="en-GB" sz="2000" dirty="0">
                <a:effectLst/>
                <a:latin typeface="+mn-lt"/>
                <a:ea typeface="Calibri" panose="020F0502020204030204" pitchFamily="34" charset="0"/>
                <a:cs typeface="Calibri" panose="020F0502020204030204" pitchFamily="34" charset="0"/>
              </a:rPr>
              <a:t>The oysters were then cleaned and checked to make sure that they didn’t transfer any undesirable organisms or invasive species into the Humber</a:t>
            </a:r>
            <a:br>
              <a:rPr lang="en-GB" sz="2000" dirty="0">
                <a:effectLst/>
                <a:latin typeface="+mn-lt"/>
                <a:ea typeface="Calibri" panose="020F0502020204030204" pitchFamily="34" charset="0"/>
                <a:cs typeface="Calibri" panose="020F0502020204030204" pitchFamily="34" charset="0"/>
              </a:rPr>
            </a:br>
            <a:br>
              <a:rPr lang="en-GB" sz="2000" dirty="0">
                <a:effectLst/>
                <a:latin typeface="+mn-lt"/>
                <a:ea typeface="Calibri" panose="020F0502020204030204" pitchFamily="34" charset="0"/>
                <a:cs typeface="Calibri" panose="020F0502020204030204" pitchFamily="34" charset="0"/>
              </a:rPr>
            </a:br>
            <a:r>
              <a:rPr lang="en-GB" sz="2000" b="1" dirty="0">
                <a:effectLst/>
                <a:latin typeface="+mn-lt"/>
                <a:ea typeface="Calibri" panose="020F0502020204030204" pitchFamily="34" charset="0"/>
                <a:cs typeface="Calibri" panose="020F0502020204030204" pitchFamily="34" charset="0"/>
              </a:rPr>
              <a:t>Step 2: </a:t>
            </a:r>
            <a:r>
              <a:rPr lang="en-GB" sz="2000" dirty="0">
                <a:effectLst/>
                <a:latin typeface="+mn-lt"/>
                <a:ea typeface="Calibri" panose="020F0502020204030204" pitchFamily="34" charset="0"/>
                <a:cs typeface="Calibri" panose="020F0502020204030204" pitchFamily="34" charset="0"/>
              </a:rPr>
              <a:t>T</a:t>
            </a:r>
            <a:r>
              <a:rPr lang="en-GB" sz="2000" dirty="0">
                <a:solidFill>
                  <a:srgbClr val="242424"/>
                </a:solidFill>
                <a:effectLst/>
                <a:latin typeface="+mn-lt"/>
                <a:ea typeface="Calibri" panose="020F0502020204030204" pitchFamily="34" charset="0"/>
                <a:cs typeface="Calibri" panose="020F0502020204030204" pitchFamily="34" charset="0"/>
              </a:rPr>
              <a:t>he oysters were quarantined in containers of UV-sterilised seawater to ensure that the water inside the oysters wasn’t harbouring anything harmful</a:t>
            </a:r>
            <a:endParaRPr lang="en-US" sz="2000" kern="1200" dirty="0">
              <a:solidFill>
                <a:schemeClr val="tx1"/>
              </a:solidFill>
              <a:latin typeface="+mn-lt"/>
              <a:ea typeface="+mj-ea"/>
              <a:cs typeface="+mj-cs"/>
            </a:endParaRPr>
          </a:p>
        </p:txBody>
      </p:sp>
      <p:pic>
        <p:nvPicPr>
          <p:cNvPr id="10" name="Picture 9" descr="A picture containing person, grass&#10;&#10;Description automatically generated">
            <a:extLst>
              <a:ext uri="{FF2B5EF4-FFF2-40B4-BE49-F238E27FC236}">
                <a16:creationId xmlns:a16="http://schemas.microsoft.com/office/drawing/2014/main" id="{F40AE961-744A-49C9-B047-BE941834971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44" r="2546" b="-5"/>
          <a:stretch/>
        </p:blipFill>
        <p:spPr>
          <a:xfrm>
            <a:off x="5989579" y="10"/>
            <a:ext cx="3017520" cy="222797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961" b="-1"/>
          <a:stretch/>
        </p:blipFill>
        <p:spPr>
          <a:xfrm>
            <a:off x="5989579" y="2416031"/>
            <a:ext cx="3017520" cy="2033768"/>
          </a:xfrm>
          <a:prstGeom prst="rect">
            <a:avLst/>
          </a:prstGeom>
        </p:spPr>
      </p:pic>
      <p:pic>
        <p:nvPicPr>
          <p:cNvPr id="12" name="Picture 11" descr="A picture containing grass, outdoor, person, sky&#10;&#10;Description automatically generated">
            <a:extLst>
              <a:ext uri="{FF2B5EF4-FFF2-40B4-BE49-F238E27FC236}">
                <a16:creationId xmlns:a16="http://schemas.microsoft.com/office/drawing/2014/main" id="{7EC73DC8-17DA-4C1F-828F-9F37BABD88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605" r="4" b="4945"/>
          <a:stretch/>
        </p:blipFill>
        <p:spPr>
          <a:xfrm>
            <a:off x="9174480" y="-2"/>
            <a:ext cx="3017520" cy="3908250"/>
          </a:xfrm>
          <a:prstGeom prst="rect">
            <a:avLst/>
          </a:prstGeom>
        </p:spPr>
      </p:pic>
      <p:pic>
        <p:nvPicPr>
          <p:cNvPr id="7" name="Picture 6">
            <a:extLst>
              <a:ext uri="{FF2B5EF4-FFF2-40B4-BE49-F238E27FC236}">
                <a16:creationId xmlns:a16="http://schemas.microsoft.com/office/drawing/2014/main" id="{D2888631-8D49-4344-850B-6B025D59DD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628" r="-5" b="-5"/>
          <a:stretch/>
        </p:blipFill>
        <p:spPr>
          <a:xfrm>
            <a:off x="5989579" y="4629236"/>
            <a:ext cx="3017520" cy="2228765"/>
          </a:xfrm>
          <a:prstGeom prst="rect">
            <a:avLst/>
          </a:prstGeom>
        </p:spPr>
      </p:pic>
      <p:pic>
        <p:nvPicPr>
          <p:cNvPr id="3" name="Picture 2" descr="A picture containing ground, outdoor, several&#10;&#10;Description automatically generated">
            <a:extLst>
              <a:ext uri="{FF2B5EF4-FFF2-40B4-BE49-F238E27FC236}">
                <a16:creationId xmlns:a16="http://schemas.microsoft.com/office/drawing/2014/main" id="{140207DB-542E-44B8-965C-8B0410D3EFA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208" r="15526" b="-3"/>
          <a:stretch/>
        </p:blipFill>
        <p:spPr>
          <a:xfrm>
            <a:off x="9174480" y="4070705"/>
            <a:ext cx="3017520" cy="2787295"/>
          </a:xfrm>
          <a:prstGeom prst="rect">
            <a:avLst/>
          </a:prstGeom>
        </p:spPr>
      </p:pic>
      <p:pic>
        <p:nvPicPr>
          <p:cNvPr id="9" name="Picture 14">
            <a:extLst>
              <a:ext uri="{FF2B5EF4-FFF2-40B4-BE49-F238E27FC236}">
                <a16:creationId xmlns:a16="http://schemas.microsoft.com/office/drawing/2014/main" id="{F502B5D2-ADEA-4941-BEA3-22C81D042F7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446166" y="438503"/>
            <a:ext cx="1689896" cy="409359"/>
          </a:xfrm>
          <a:prstGeom prst="rect">
            <a:avLst/>
          </a:prstGeom>
          <a:noFill/>
          <a:ln w="9525">
            <a:noFill/>
            <a:miter lim="800000"/>
            <a:headEnd/>
            <a:tailEnd/>
          </a:ln>
        </p:spPr>
      </p:pic>
    </p:spTree>
    <p:extLst>
      <p:ext uri="{BB962C8B-B14F-4D97-AF65-F5344CB8AC3E}">
        <p14:creationId xmlns:p14="http://schemas.microsoft.com/office/powerpoint/2010/main" val="2634082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46166" y="1359286"/>
            <a:ext cx="5376031" cy="5250711"/>
          </a:xfrm>
        </p:spPr>
        <p:txBody>
          <a:bodyPr vert="horz" wrap="square" lIns="91440" tIns="45720" rIns="91440" bIns="45720" rtlCol="0" anchor="b">
            <a:noAutofit/>
          </a:bodyPr>
          <a:lstStyle/>
          <a:p>
            <a:r>
              <a:rPr lang="en-US" sz="3600" kern="1200" dirty="0">
                <a:solidFill>
                  <a:schemeClr val="tx1"/>
                </a:solidFill>
                <a:latin typeface="Adelle Rg" panose="02000503060000020004" pitchFamily="50" charset="0"/>
              </a:rPr>
              <a:t>Bringing oysters back to the Humber…</a:t>
            </a:r>
            <a:br>
              <a:rPr lang="en-US" sz="1800" kern="1200" dirty="0">
                <a:solidFill>
                  <a:schemeClr val="tx1"/>
                </a:solidFill>
                <a:latin typeface="Adelle Rg" panose="02000503060000020004" pitchFamily="50" charset="0"/>
              </a:rPr>
            </a:br>
            <a:br>
              <a:rPr lang="en-US" sz="1800" kern="1200" dirty="0">
                <a:solidFill>
                  <a:schemeClr val="tx1"/>
                </a:solidFill>
                <a:latin typeface="Adelle Rg" panose="02000503060000020004" pitchFamily="50" charset="0"/>
              </a:rPr>
            </a:br>
            <a:r>
              <a:rPr lang="en-GB" sz="2200" b="1" dirty="0">
                <a:effectLst/>
                <a:latin typeface="+mn-lt"/>
                <a:ea typeface="Calibri" panose="020F0502020204030204" pitchFamily="34" charset="0"/>
                <a:cs typeface="Times New Roman" panose="02020603050405020304" pitchFamily="18" charset="0"/>
              </a:rPr>
              <a:t>Step 3: </a:t>
            </a:r>
            <a:r>
              <a:rPr lang="en-GB" sz="2200" dirty="0">
                <a:solidFill>
                  <a:srgbClr val="242424"/>
                </a:solidFill>
                <a:effectLst/>
                <a:latin typeface="+mn-lt"/>
                <a:ea typeface="Calibri" panose="020F0502020204030204" pitchFamily="34" charset="0"/>
                <a:cs typeface="Calibri" panose="020F0502020204030204" pitchFamily="34" charset="0"/>
              </a:rPr>
              <a:t>The oysters </a:t>
            </a:r>
            <a:r>
              <a:rPr lang="en-GB" sz="2200" dirty="0">
                <a:solidFill>
                  <a:srgbClr val="242424"/>
                </a:solidFill>
                <a:latin typeface="+mn-lt"/>
                <a:ea typeface="Calibri" panose="020F0502020204030204" pitchFamily="34" charset="0"/>
                <a:cs typeface="Calibri" panose="020F0502020204030204" pitchFamily="34" charset="0"/>
              </a:rPr>
              <a:t>were</a:t>
            </a:r>
            <a:r>
              <a:rPr lang="en-GB" sz="2200" dirty="0">
                <a:solidFill>
                  <a:srgbClr val="242424"/>
                </a:solidFill>
                <a:effectLst/>
                <a:latin typeface="+mn-lt"/>
                <a:ea typeface="Calibri" panose="020F0502020204030204" pitchFamily="34" charset="0"/>
                <a:cs typeface="Calibri" panose="020F0502020204030204" pitchFamily="34" charset="0"/>
              </a:rPr>
              <a:t> placed into specially designed mesh boxes that were then strapped to trestle structures fixed into the mudflats. This is to ensure we can keep a population of oysters safe and easy to monitor</a:t>
            </a:r>
            <a:br>
              <a:rPr lang="en-GB" sz="2200" dirty="0">
                <a:effectLst/>
                <a:latin typeface="Calibri" panose="020F0502020204030204" pitchFamily="34" charset="0"/>
                <a:ea typeface="Calibri" panose="020F0502020204030204" pitchFamily="34" charset="0"/>
              </a:rPr>
            </a:br>
            <a:br>
              <a:rPr lang="en-GB" sz="2200" dirty="0">
                <a:effectLst/>
                <a:latin typeface="Calibri" panose="020F0502020204030204" pitchFamily="34" charset="0"/>
                <a:ea typeface="Calibri" panose="020F0502020204030204" pitchFamily="34" charset="0"/>
              </a:rPr>
            </a:br>
            <a:r>
              <a:rPr lang="en-GB" sz="2200" b="1" dirty="0">
                <a:effectLst/>
                <a:latin typeface="Calibri" panose="020F0502020204030204" pitchFamily="34" charset="0"/>
                <a:ea typeface="Calibri" panose="020F0502020204030204" pitchFamily="34" charset="0"/>
              </a:rPr>
              <a:t>Step 4: </a:t>
            </a:r>
            <a:r>
              <a:rPr lang="en-GB" sz="2200" dirty="0">
                <a:effectLst/>
                <a:latin typeface="Calibri" panose="020F0502020204030204" pitchFamily="34" charset="0"/>
                <a:ea typeface="Calibri" panose="020F0502020204030204" pitchFamily="34" charset="0"/>
              </a:rPr>
              <a:t>Each month, ou</a:t>
            </a:r>
            <a:r>
              <a:rPr lang="en-GB" sz="2200" dirty="0">
                <a:latin typeface="Calibri" panose="020F0502020204030204" pitchFamily="34" charset="0"/>
                <a:ea typeface="Calibri" panose="020F0502020204030204" pitchFamily="34" charset="0"/>
              </a:rPr>
              <a:t>r expert team of marine biologists check the oysters’ health, weight and growth.</a:t>
            </a:r>
            <a:br>
              <a:rPr lang="en-GB" sz="2200" dirty="0">
                <a:latin typeface="Calibri" panose="020F0502020204030204" pitchFamily="34" charset="0"/>
                <a:ea typeface="Calibri" panose="020F0502020204030204" pitchFamily="34" charset="0"/>
              </a:rPr>
            </a:br>
            <a:br>
              <a:rPr lang="en-GB" sz="2200" dirty="0">
                <a:latin typeface="Calibri" panose="020F0502020204030204" pitchFamily="34" charset="0"/>
                <a:ea typeface="Calibri" panose="020F0502020204030204" pitchFamily="34" charset="0"/>
              </a:rPr>
            </a:br>
            <a:r>
              <a:rPr lang="en-GB" sz="2200" dirty="0">
                <a:latin typeface="Calibri" panose="020F0502020204030204" pitchFamily="34" charset="0"/>
                <a:ea typeface="Calibri" panose="020F0502020204030204" pitchFamily="34" charset="0"/>
              </a:rPr>
              <a:t>Hopefully, one day, there will once again be a thriving flat oyster reef in the Humber estuary!</a:t>
            </a:r>
            <a:endParaRPr lang="en-US" sz="2200" kern="1200" dirty="0">
              <a:solidFill>
                <a:schemeClr val="tx1"/>
              </a:solidFill>
              <a:latin typeface="+mn-lt"/>
              <a:ea typeface="+mj-ea"/>
              <a:cs typeface="+mj-cs"/>
            </a:endParaRPr>
          </a:p>
        </p:txBody>
      </p:sp>
      <p:pic>
        <p:nvPicPr>
          <p:cNvPr id="10" name="Picture 9" descr="A picture containing person, grass&#10;&#10;Description automatically generated">
            <a:extLst>
              <a:ext uri="{FF2B5EF4-FFF2-40B4-BE49-F238E27FC236}">
                <a16:creationId xmlns:a16="http://schemas.microsoft.com/office/drawing/2014/main" id="{F40AE961-744A-49C9-B047-BE941834971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44" r="2546" b="-5"/>
          <a:stretch/>
        </p:blipFill>
        <p:spPr>
          <a:xfrm>
            <a:off x="5989579" y="10"/>
            <a:ext cx="3017520" cy="222797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961" b="-1"/>
          <a:stretch/>
        </p:blipFill>
        <p:spPr>
          <a:xfrm>
            <a:off x="5989579" y="2416031"/>
            <a:ext cx="3017520" cy="2033768"/>
          </a:xfrm>
          <a:prstGeom prst="rect">
            <a:avLst/>
          </a:prstGeom>
        </p:spPr>
      </p:pic>
      <p:pic>
        <p:nvPicPr>
          <p:cNvPr id="12" name="Picture 11" descr="A picture containing grass, outdoor, person, sky&#10;&#10;Description automatically generated">
            <a:extLst>
              <a:ext uri="{FF2B5EF4-FFF2-40B4-BE49-F238E27FC236}">
                <a16:creationId xmlns:a16="http://schemas.microsoft.com/office/drawing/2014/main" id="{7EC73DC8-17DA-4C1F-828F-9F37BABD88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605" r="4" b="4945"/>
          <a:stretch/>
        </p:blipFill>
        <p:spPr>
          <a:xfrm>
            <a:off x="9174480" y="-2"/>
            <a:ext cx="3017520" cy="3908250"/>
          </a:xfrm>
          <a:prstGeom prst="rect">
            <a:avLst/>
          </a:prstGeom>
        </p:spPr>
      </p:pic>
      <p:pic>
        <p:nvPicPr>
          <p:cNvPr id="7" name="Picture 6">
            <a:extLst>
              <a:ext uri="{FF2B5EF4-FFF2-40B4-BE49-F238E27FC236}">
                <a16:creationId xmlns:a16="http://schemas.microsoft.com/office/drawing/2014/main" id="{D2888631-8D49-4344-850B-6B025D59DD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628" r="-5" b="-5"/>
          <a:stretch/>
        </p:blipFill>
        <p:spPr>
          <a:xfrm>
            <a:off x="5989579" y="4629236"/>
            <a:ext cx="3017520" cy="2228765"/>
          </a:xfrm>
          <a:prstGeom prst="rect">
            <a:avLst/>
          </a:prstGeom>
        </p:spPr>
      </p:pic>
      <p:pic>
        <p:nvPicPr>
          <p:cNvPr id="3" name="Picture 2" descr="A picture containing ground, outdoor, several&#10;&#10;Description automatically generated">
            <a:extLst>
              <a:ext uri="{FF2B5EF4-FFF2-40B4-BE49-F238E27FC236}">
                <a16:creationId xmlns:a16="http://schemas.microsoft.com/office/drawing/2014/main" id="{140207DB-542E-44B8-965C-8B0410D3EFA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208" r="15526" b="-3"/>
          <a:stretch/>
        </p:blipFill>
        <p:spPr>
          <a:xfrm>
            <a:off x="9174480" y="4070705"/>
            <a:ext cx="3017520" cy="2787295"/>
          </a:xfrm>
          <a:prstGeom prst="rect">
            <a:avLst/>
          </a:prstGeom>
        </p:spPr>
      </p:pic>
      <p:pic>
        <p:nvPicPr>
          <p:cNvPr id="9" name="Picture 14">
            <a:extLst>
              <a:ext uri="{FF2B5EF4-FFF2-40B4-BE49-F238E27FC236}">
                <a16:creationId xmlns:a16="http://schemas.microsoft.com/office/drawing/2014/main" id="{F502B5D2-ADEA-4941-BEA3-22C81D042F7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446166" y="438503"/>
            <a:ext cx="1689896" cy="409359"/>
          </a:xfrm>
          <a:prstGeom prst="rect">
            <a:avLst/>
          </a:prstGeom>
          <a:noFill/>
          <a:ln w="9525">
            <a:noFill/>
            <a:miter lim="800000"/>
            <a:headEnd/>
            <a:tailEnd/>
          </a:ln>
        </p:spPr>
      </p:pic>
    </p:spTree>
    <p:extLst>
      <p:ext uri="{BB962C8B-B14F-4D97-AF65-F5344CB8AC3E}">
        <p14:creationId xmlns:p14="http://schemas.microsoft.com/office/powerpoint/2010/main" val="1130029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6B65F4-9B97-4476-BFEC-EFAB92C5BFE9}"/>
              </a:ext>
            </a:extLst>
          </p:cNvPr>
          <p:cNvPicPr>
            <a:picLocks noChangeAspect="1"/>
          </p:cNvPicPr>
          <p:nvPr/>
        </p:nvPicPr>
        <p:blipFill>
          <a:blip r:embed="rId2" cstate="print">
            <a:extLst>
              <a:ext uri="{28A0092B-C50C-407E-A947-70E740481C1C}">
                <a14:useLocalDpi xmlns:a14="http://schemas.microsoft.com/office/drawing/2010/main" val="0"/>
              </a:ext>
            </a:extLst>
          </a:blip>
          <a:srcRect l="20979" r="20979"/>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9" name="Picture 14">
            <a:extLst>
              <a:ext uri="{FF2B5EF4-FFF2-40B4-BE49-F238E27FC236}">
                <a16:creationId xmlns:a16="http://schemas.microsoft.com/office/drawing/2014/main" id="{F502B5D2-ADEA-4941-BEA3-22C81D042F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46166" y="438503"/>
            <a:ext cx="1689896" cy="409359"/>
          </a:xfrm>
          <a:prstGeom prst="rect">
            <a:avLst/>
          </a:prstGeom>
          <a:noFill/>
          <a:ln w="9525">
            <a:noFill/>
            <a:miter lim="800000"/>
            <a:headEnd/>
            <a:tailEnd/>
          </a:ln>
        </p:spPr>
      </p:pic>
      <p:sp>
        <p:nvSpPr>
          <p:cNvPr id="10" name="Title 1">
            <a:extLst>
              <a:ext uri="{FF2B5EF4-FFF2-40B4-BE49-F238E27FC236}">
                <a16:creationId xmlns:a16="http://schemas.microsoft.com/office/drawing/2014/main" id="{57CCA433-3E62-4CE8-9BB7-02B5C64A5077}"/>
              </a:ext>
            </a:extLst>
          </p:cNvPr>
          <p:cNvSpPr txBox="1">
            <a:spLocks/>
          </p:cNvSpPr>
          <p:nvPr/>
        </p:nvSpPr>
        <p:spPr>
          <a:xfrm>
            <a:off x="446166" y="1188835"/>
            <a:ext cx="5516620" cy="535531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latin typeface="Adelle Rg" panose="02000503060000020004" pitchFamily="50" charset="0"/>
              </a:rPr>
              <a:t>Oysters and climate change</a:t>
            </a:r>
          </a:p>
          <a:p>
            <a:endParaRPr lang="en-GB" sz="1800" dirty="0">
              <a:latin typeface="Adelle Rg" panose="02000503060000020004" pitchFamily="50" charset="0"/>
            </a:endParaRPr>
          </a:p>
          <a:p>
            <a:r>
              <a:rPr lang="en-GB" sz="2200" dirty="0">
                <a:latin typeface="+mn-lt"/>
              </a:rPr>
              <a:t>If oysters are left undisturbed , they will</a:t>
            </a:r>
            <a:r>
              <a:rPr lang="en-GB" sz="2200" dirty="0">
                <a:effectLst/>
                <a:latin typeface="+mn-lt"/>
                <a:ea typeface="Calibri" panose="020F0502020204030204" pitchFamily="34" charset="0"/>
                <a:cs typeface="Times New Roman" panose="02020603050405020304" pitchFamily="18" charset="0"/>
              </a:rPr>
              <a:t> join together to form an oyster reef. When oysters form a reef, </a:t>
            </a:r>
            <a:r>
              <a:rPr lang="en-GB" sz="2200" dirty="0">
                <a:latin typeface="+mn-lt"/>
                <a:ea typeface="Calibri" panose="020F0502020204030204" pitchFamily="34" charset="0"/>
                <a:cs typeface="Times New Roman" panose="02020603050405020304" pitchFamily="18" charset="0"/>
              </a:rPr>
              <a:t>c</a:t>
            </a:r>
            <a:r>
              <a:rPr lang="en-GB" sz="2200" dirty="0">
                <a:effectLst/>
                <a:latin typeface="+mn-lt"/>
                <a:ea typeface="Calibri" panose="020F0502020204030204" pitchFamily="34" charset="0"/>
                <a:cs typeface="Times New Roman" panose="02020603050405020304" pitchFamily="18" charset="0"/>
              </a:rPr>
              <a:t>arbon is stored within their shells and in the surroundin</a:t>
            </a:r>
            <a:r>
              <a:rPr lang="en-GB" sz="2200" dirty="0">
                <a:latin typeface="+mn-lt"/>
                <a:ea typeface="Calibri" panose="020F0502020204030204" pitchFamily="34" charset="0"/>
                <a:cs typeface="Times New Roman" panose="02020603050405020304" pitchFamily="18" charset="0"/>
              </a:rPr>
              <a:t>g seabed.</a:t>
            </a:r>
          </a:p>
          <a:p>
            <a:endParaRPr lang="en-GB" sz="2200" dirty="0">
              <a:latin typeface="+mn-lt"/>
              <a:ea typeface="Calibri" panose="020F0502020204030204" pitchFamily="34" charset="0"/>
              <a:cs typeface="Times New Roman" panose="02020603050405020304" pitchFamily="18" charset="0"/>
            </a:endParaRPr>
          </a:p>
          <a:p>
            <a:r>
              <a:rPr lang="en-GB" sz="2200" dirty="0">
                <a:effectLst/>
                <a:latin typeface="+mn-lt"/>
                <a:ea typeface="Calibri" panose="020F0502020204030204" pitchFamily="34" charset="0"/>
                <a:cs typeface="Times New Roman" panose="02020603050405020304" pitchFamily="18" charset="0"/>
              </a:rPr>
              <a:t>A single adult oyster can filter 200 litres of water every day, that’s the equivalent </a:t>
            </a:r>
            <a:r>
              <a:rPr lang="en-GB" sz="2200" dirty="0">
                <a:latin typeface="+mn-lt"/>
                <a:ea typeface="Calibri" panose="020F0502020204030204" pitchFamily="34" charset="0"/>
                <a:cs typeface="Times New Roman" panose="02020603050405020304" pitchFamily="18" charset="0"/>
              </a:rPr>
              <a:t>of a bathtub of water. In its lifetime, an oyster can filter a million litres of seawater!</a:t>
            </a:r>
          </a:p>
          <a:p>
            <a:endParaRPr lang="en-GB" sz="2200" dirty="0">
              <a:latin typeface="+mn-lt"/>
              <a:cs typeface="Times New Roman" panose="02020603050405020304" pitchFamily="18" charset="0"/>
            </a:endParaRPr>
          </a:p>
          <a:p>
            <a:r>
              <a:rPr lang="en-GB" sz="2200" dirty="0">
                <a:latin typeface="+mn-lt"/>
                <a:cs typeface="Times New Roman" panose="02020603050405020304" pitchFamily="18" charset="0"/>
              </a:rPr>
              <a:t>Oysters make the surrounding seawater clearer and healthier, improving the environment for other plants and animals to live it. Sunlight can reach deeper into the water, allowing seagrass to grow. </a:t>
            </a:r>
            <a:endParaRPr lang="en-GB" sz="2200" dirty="0">
              <a:latin typeface="+mn-lt"/>
            </a:endParaRPr>
          </a:p>
        </p:txBody>
      </p:sp>
    </p:spTree>
    <p:extLst>
      <p:ext uri="{BB962C8B-B14F-4D97-AF65-F5344CB8AC3E}">
        <p14:creationId xmlns:p14="http://schemas.microsoft.com/office/powerpoint/2010/main" val="958877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46166" y="1182415"/>
            <a:ext cx="4468811" cy="5327612"/>
          </a:xfrm>
        </p:spPr>
        <p:txBody>
          <a:bodyPr>
            <a:spAutoFit/>
          </a:bodyPr>
          <a:lstStyle/>
          <a:p>
            <a:r>
              <a:rPr lang="en-GB" sz="3600" dirty="0">
                <a:latin typeface="Adelle Rg" panose="02000503060000020004" pitchFamily="50" charset="0"/>
              </a:rPr>
              <a:t>A planet saving plant!</a:t>
            </a:r>
            <a:br>
              <a:rPr lang="en-GB" sz="2000" dirty="0">
                <a:latin typeface="Adelle Rg" panose="02000503060000020004" pitchFamily="50" charset="0"/>
              </a:rPr>
            </a:br>
            <a:br>
              <a:rPr lang="en-GB" sz="2000" dirty="0">
                <a:latin typeface="Adelle Rg" panose="02000503060000020004" pitchFamily="50" charset="0"/>
              </a:rPr>
            </a:br>
            <a:r>
              <a:rPr lang="en-GB" sz="2200" dirty="0">
                <a:effectLst/>
                <a:latin typeface="Calibri" panose="020F0502020204030204" pitchFamily="34" charset="0"/>
                <a:ea typeface="Calibri" panose="020F0502020204030204" pitchFamily="34" charset="0"/>
                <a:cs typeface="Times New Roman" panose="02020603050405020304" pitchFamily="18" charset="0"/>
              </a:rPr>
              <a:t>In the 1900s, there was a seagrass meadow at Spurn in East Yorkshire that stretched across 480 hectares - that’s the equivalent to more than 700 football pitches! Sadly, because of industrial and agricultural pollution running into the sea, today less than 5% of that seagrass meadow is left. </a:t>
            </a:r>
            <a:br>
              <a:rPr lang="en-GB" sz="2200" dirty="0">
                <a:effectLst/>
                <a:latin typeface="Calibri" panose="020F0502020204030204" pitchFamily="34" charset="0"/>
                <a:ea typeface="Calibri" panose="020F0502020204030204" pitchFamily="34" charset="0"/>
                <a:cs typeface="Times New Roman" panose="02020603050405020304" pitchFamily="18" charset="0"/>
              </a:rPr>
            </a:br>
            <a:br>
              <a:rPr lang="en-GB" sz="2200" dirty="0">
                <a:effectLst/>
                <a:latin typeface="Calibri" panose="020F0502020204030204" pitchFamily="34" charset="0"/>
                <a:ea typeface="Calibri" panose="020F0502020204030204" pitchFamily="34" charset="0"/>
                <a:cs typeface="Times New Roman" panose="02020603050405020304" pitchFamily="18" charset="0"/>
              </a:rPr>
            </a:br>
            <a:r>
              <a:rPr lang="en-GB" sz="2200" dirty="0">
                <a:effectLst/>
                <a:latin typeface="Calibri" panose="020F0502020204030204" pitchFamily="34" charset="0"/>
                <a:ea typeface="Calibri" panose="020F0502020204030204" pitchFamily="34" charset="0"/>
                <a:cs typeface="Times New Roman" panose="02020603050405020304" pitchFamily="18" charset="0"/>
              </a:rPr>
              <a:t>But there’s good news! Our team of expert marine biologists are working tirelessly to restore Spurn’s seagrass meadow to its former glory</a:t>
            </a:r>
            <a:r>
              <a:rPr lang="en-GB" sz="2200" dirty="0">
                <a:latin typeface="Calibri" panose="020F0502020204030204" pitchFamily="34" charset="0"/>
                <a:ea typeface="Calibri" panose="020F0502020204030204" pitchFamily="34" charset="0"/>
                <a:cs typeface="Times New Roman" panose="02020603050405020304" pitchFamily="18" charset="0"/>
              </a:rPr>
              <a:t>.</a:t>
            </a:r>
            <a:endParaRPr lang="en-GB" sz="2200" dirty="0">
              <a:latin typeface="Calibri" panose="020F050202020403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143500" y="1542605"/>
            <a:ext cx="6705600" cy="3772789"/>
          </a:xfrm>
          <a:prstGeom prst="rect">
            <a:avLst/>
          </a:prstGeom>
        </p:spPr>
      </p:pic>
      <p:pic>
        <p:nvPicPr>
          <p:cNvPr id="9" name="Picture 14">
            <a:extLst>
              <a:ext uri="{FF2B5EF4-FFF2-40B4-BE49-F238E27FC236}">
                <a16:creationId xmlns:a16="http://schemas.microsoft.com/office/drawing/2014/main" id="{F502B5D2-ADEA-4941-BEA3-22C81D042F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46166" y="438503"/>
            <a:ext cx="1689896" cy="409359"/>
          </a:xfrm>
          <a:prstGeom prst="rect">
            <a:avLst/>
          </a:prstGeom>
          <a:noFill/>
          <a:ln w="9525">
            <a:noFill/>
            <a:miter lim="800000"/>
            <a:headEnd/>
            <a:tailEnd/>
          </a:ln>
        </p:spPr>
      </p:pic>
    </p:spTree>
    <p:extLst>
      <p:ext uri="{BB962C8B-B14F-4D97-AF65-F5344CB8AC3E}">
        <p14:creationId xmlns:p14="http://schemas.microsoft.com/office/powerpoint/2010/main" val="1441654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late, person, hand, eaten&#10;&#10;Description automatically generated">
            <a:extLst>
              <a:ext uri="{FF2B5EF4-FFF2-40B4-BE49-F238E27FC236}">
                <a16:creationId xmlns:a16="http://schemas.microsoft.com/office/drawing/2014/main" id="{CE340349-3A82-4CFA-9736-C43535B451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34" b="-5"/>
          <a:stretch/>
        </p:blipFill>
        <p:spPr>
          <a:xfrm>
            <a:off x="4662597" y="-2"/>
            <a:ext cx="2376092" cy="2228759"/>
          </a:xfrm>
          <a:prstGeom prst="rect">
            <a:avLst/>
          </a:prstGeom>
        </p:spPr>
      </p:pic>
      <p:pic>
        <p:nvPicPr>
          <p:cNvPr id="7" name="Picture 6" descr="A person sitting at a table&#10;&#10;Description automatically generated with medium confidence">
            <a:extLst>
              <a:ext uri="{FF2B5EF4-FFF2-40B4-BE49-F238E27FC236}">
                <a16:creationId xmlns:a16="http://schemas.microsoft.com/office/drawing/2014/main" id="{5C36A557-16FD-497C-83A8-E8A170A783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182" r="-2" b="25205"/>
          <a:stretch/>
        </p:blipFill>
        <p:spPr>
          <a:xfrm>
            <a:off x="7233039" y="-2446"/>
            <a:ext cx="2376092" cy="2228759"/>
          </a:xfrm>
          <a:prstGeom prst="rect">
            <a:avLst/>
          </a:prstGeom>
        </p:spPr>
      </p:pic>
      <p:pic>
        <p:nvPicPr>
          <p:cNvPr id="11" name="Picture 10">
            <a:extLst>
              <a:ext uri="{FF2B5EF4-FFF2-40B4-BE49-F238E27FC236}">
                <a16:creationId xmlns:a16="http://schemas.microsoft.com/office/drawing/2014/main" id="{9111A8FF-0C2B-46FA-BF60-2F6CE42BDF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550" r="4" b="23076"/>
          <a:stretch/>
        </p:blipFill>
        <p:spPr>
          <a:xfrm>
            <a:off x="9803480" y="-10223"/>
            <a:ext cx="2376092" cy="2228759"/>
          </a:xfrm>
          <a:prstGeom prst="rect">
            <a:avLst/>
          </a:prstGeom>
        </p:spPr>
      </p:pic>
      <p:pic>
        <p:nvPicPr>
          <p:cNvPr id="5" name="Picture 4" descr="A picture containing outdoor, water, person, shore&#10;&#10;Description automatically generated">
            <a:extLst>
              <a:ext uri="{FF2B5EF4-FFF2-40B4-BE49-F238E27FC236}">
                <a16:creationId xmlns:a16="http://schemas.microsoft.com/office/drawing/2014/main" id="{EE5803C1-FA16-4B36-9619-92909F2A2C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28" r="5" b="5"/>
          <a:stretch/>
        </p:blipFill>
        <p:spPr>
          <a:xfrm>
            <a:off x="4662597" y="4671394"/>
            <a:ext cx="3330225" cy="2057368"/>
          </a:xfrm>
          <a:prstGeom prst="rect">
            <a:avLst/>
          </a:prstGeom>
        </p:spPr>
      </p:pic>
      <p:pic>
        <p:nvPicPr>
          <p:cNvPr id="16" name="Picture 15">
            <a:extLst>
              <a:ext uri="{FF2B5EF4-FFF2-40B4-BE49-F238E27FC236}">
                <a16:creationId xmlns:a16="http://schemas.microsoft.com/office/drawing/2014/main" id="{E64DC16C-64C3-46EB-A28F-80A8DD139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46" r="4" b="4"/>
          <a:stretch/>
        </p:blipFill>
        <p:spPr>
          <a:xfrm>
            <a:off x="4662597" y="2333086"/>
            <a:ext cx="3324552" cy="2229090"/>
          </a:xfrm>
          <a:prstGeom prst="rect">
            <a:avLst/>
          </a:prstGeom>
        </p:spPr>
      </p:pic>
      <p:pic>
        <p:nvPicPr>
          <p:cNvPr id="14" name="Picture 13">
            <a:extLst>
              <a:ext uri="{FF2B5EF4-FFF2-40B4-BE49-F238E27FC236}">
                <a16:creationId xmlns:a16="http://schemas.microsoft.com/office/drawing/2014/main" id="{5D8509C9-74D0-4A62-9451-E973A0F06E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5990" r="3" b="9836"/>
          <a:stretch/>
        </p:blipFill>
        <p:spPr>
          <a:xfrm>
            <a:off x="8183036" y="2400151"/>
            <a:ext cx="3996536" cy="4457850"/>
          </a:xfrm>
          <a:prstGeom prst="rect">
            <a:avLst/>
          </a:prstGeom>
        </p:spPr>
      </p:pic>
      <p:pic>
        <p:nvPicPr>
          <p:cNvPr id="10" name="Picture 14">
            <a:extLst>
              <a:ext uri="{FF2B5EF4-FFF2-40B4-BE49-F238E27FC236}">
                <a16:creationId xmlns:a16="http://schemas.microsoft.com/office/drawing/2014/main" id="{F1DDEA19-24B7-48FD-9FF3-667BAD5DDC8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446166" y="438503"/>
            <a:ext cx="1689896" cy="409359"/>
          </a:xfrm>
          <a:prstGeom prst="rect">
            <a:avLst/>
          </a:prstGeom>
          <a:noFill/>
          <a:ln w="9525">
            <a:noFill/>
            <a:miter lim="800000"/>
            <a:headEnd/>
            <a:tailEnd/>
          </a:ln>
        </p:spPr>
      </p:pic>
      <p:sp>
        <p:nvSpPr>
          <p:cNvPr id="17" name="Title 1">
            <a:extLst>
              <a:ext uri="{FF2B5EF4-FFF2-40B4-BE49-F238E27FC236}">
                <a16:creationId xmlns:a16="http://schemas.microsoft.com/office/drawing/2014/main" id="{D93D771E-648A-40A0-8917-DD14D2E4D568}"/>
              </a:ext>
            </a:extLst>
          </p:cNvPr>
          <p:cNvSpPr>
            <a:spLocks noGrp="1"/>
          </p:cNvSpPr>
          <p:nvPr>
            <p:ph type="title"/>
          </p:nvPr>
        </p:nvSpPr>
        <p:spPr>
          <a:xfrm>
            <a:off x="199543" y="994721"/>
            <a:ext cx="4263510" cy="5770811"/>
          </a:xfrm>
        </p:spPr>
        <p:txBody>
          <a:bodyPr vert="horz" wrap="square" lIns="91440" tIns="45720" rIns="91440" bIns="45720" rtlCol="0" anchor="b">
            <a:spAutoFit/>
          </a:bodyPr>
          <a:lstStyle/>
          <a:p>
            <a:pPr lvl="0"/>
            <a:r>
              <a:rPr lang="en-US" sz="3000" dirty="0">
                <a:latin typeface="Adelle Rg" panose="02000503060000020004" pitchFamily="50" charset="0"/>
              </a:rPr>
              <a:t>Restoring seagrass</a:t>
            </a:r>
            <a:br>
              <a:rPr lang="en-US" sz="2000" dirty="0">
                <a:latin typeface="Adelle Rg" panose="02000503060000020004" pitchFamily="50" charset="0"/>
              </a:rPr>
            </a:br>
            <a:br>
              <a:rPr lang="en-US" sz="2000" dirty="0">
                <a:latin typeface="Adelle Rg" panose="02000503060000020004" pitchFamily="50" charset="0"/>
              </a:rPr>
            </a:br>
            <a:r>
              <a:rPr lang="en-US" sz="2000" dirty="0">
                <a:latin typeface="+mn-lt"/>
              </a:rPr>
              <a:t>Explore the planting process below that our expert team follow to restore seagrass at Spurn:</a:t>
            </a:r>
            <a:br>
              <a:rPr lang="en-US" sz="2000" dirty="0">
                <a:latin typeface="Adelle Rg" panose="02000503060000020004" pitchFamily="50" charset="0"/>
              </a:rPr>
            </a:br>
            <a:br>
              <a:rPr lang="en-US" sz="2000" dirty="0">
                <a:latin typeface="+mn-lt"/>
              </a:rPr>
            </a:br>
            <a:r>
              <a:rPr lang="en-GB" sz="2000" b="1" dirty="0">
                <a:latin typeface="+mn-lt"/>
              </a:rPr>
              <a:t>Step 1: </a:t>
            </a:r>
            <a:r>
              <a:rPr lang="en-GB" sz="2000" dirty="0">
                <a:latin typeface="+mn-lt"/>
              </a:rPr>
              <a:t>The area for planting is marked off with posts to protect it</a:t>
            </a:r>
            <a:br>
              <a:rPr lang="en-GB" sz="2000" dirty="0">
                <a:latin typeface="+mn-lt"/>
              </a:rPr>
            </a:br>
            <a:br>
              <a:rPr lang="en-GB" sz="2000" dirty="0">
                <a:latin typeface="+mn-lt"/>
              </a:rPr>
            </a:br>
            <a:r>
              <a:rPr lang="en-GB" sz="2000" b="1" dirty="0">
                <a:latin typeface="+mn-lt"/>
              </a:rPr>
              <a:t>Step 2: </a:t>
            </a:r>
            <a:r>
              <a:rPr lang="en-GB" sz="2000" dirty="0">
                <a:latin typeface="+mn-lt"/>
              </a:rPr>
              <a:t>Seagrass seeds are carefully collected from the remaining seagrass meadow</a:t>
            </a:r>
            <a:br>
              <a:rPr lang="en-GB" sz="2000" dirty="0">
                <a:latin typeface="+mn-lt"/>
              </a:rPr>
            </a:br>
            <a:br>
              <a:rPr lang="en-GB" sz="2000" dirty="0">
                <a:latin typeface="+mn-lt"/>
              </a:rPr>
            </a:br>
            <a:r>
              <a:rPr lang="en-GB" sz="2000" b="1" dirty="0">
                <a:latin typeface="+mn-lt"/>
              </a:rPr>
              <a:t>Step 3: </a:t>
            </a:r>
            <a:r>
              <a:rPr lang="en-GB" sz="2000" dirty="0">
                <a:latin typeface="+mn-lt"/>
              </a:rPr>
              <a:t>Seeds are wrapped in biodegradable pouches so they are less likely to be swept away when planted</a:t>
            </a:r>
            <a:br>
              <a:rPr lang="en-GB" sz="2000" dirty="0">
                <a:latin typeface="+mn-lt"/>
              </a:rPr>
            </a:br>
            <a:br>
              <a:rPr lang="en-GB" sz="2000" dirty="0">
                <a:latin typeface="+mn-lt"/>
              </a:rPr>
            </a:br>
            <a:r>
              <a:rPr lang="en-GB" sz="2000" b="1" dirty="0">
                <a:latin typeface="+mn-lt"/>
              </a:rPr>
              <a:t>Step 4: </a:t>
            </a:r>
            <a:r>
              <a:rPr lang="en-GB" sz="2000" dirty="0">
                <a:latin typeface="+mn-lt"/>
              </a:rPr>
              <a:t>Seed pouches are then planted by hand in the mud using a tool called a pottiputki.</a:t>
            </a:r>
            <a:endParaRPr lang="en-US" sz="2000" dirty="0">
              <a:latin typeface="+mn-lt"/>
            </a:endParaRPr>
          </a:p>
        </p:txBody>
      </p:sp>
    </p:spTree>
    <p:extLst>
      <p:ext uri="{BB962C8B-B14F-4D97-AF65-F5344CB8AC3E}">
        <p14:creationId xmlns:p14="http://schemas.microsoft.com/office/powerpoint/2010/main" val="1341021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lant, grass&#10;&#10;Description automatically generated">
            <a:extLst>
              <a:ext uri="{FF2B5EF4-FFF2-40B4-BE49-F238E27FC236}">
                <a16:creationId xmlns:a16="http://schemas.microsoft.com/office/drawing/2014/main" id="{8C6B65F4-9B97-4476-BFEC-EFAB92C5BFE9}"/>
              </a:ext>
            </a:extLst>
          </p:cNvPr>
          <p:cNvPicPr>
            <a:picLocks noChangeAspect="1"/>
          </p:cNvPicPr>
          <p:nvPr/>
        </p:nvPicPr>
        <p:blipFill rotWithShape="1">
          <a:blip r:embed="rId2">
            <a:extLst>
              <a:ext uri="{28A0092B-C50C-407E-A947-70E740481C1C}">
                <a14:useLocalDpi xmlns:a14="http://schemas.microsoft.com/office/drawing/2010/main" val="0"/>
              </a:ext>
            </a:extLst>
          </a:blip>
          <a:srcRect l="24390" r="17357"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9" name="Picture 14">
            <a:extLst>
              <a:ext uri="{FF2B5EF4-FFF2-40B4-BE49-F238E27FC236}">
                <a16:creationId xmlns:a16="http://schemas.microsoft.com/office/drawing/2014/main" id="{F502B5D2-ADEA-4941-BEA3-22C81D042F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46166" y="438503"/>
            <a:ext cx="1689896" cy="409359"/>
          </a:xfrm>
          <a:prstGeom prst="rect">
            <a:avLst/>
          </a:prstGeom>
          <a:noFill/>
          <a:ln w="9525">
            <a:noFill/>
            <a:miter lim="800000"/>
            <a:headEnd/>
            <a:tailEnd/>
          </a:ln>
        </p:spPr>
      </p:pic>
      <p:sp>
        <p:nvSpPr>
          <p:cNvPr id="10" name="Title 1">
            <a:extLst>
              <a:ext uri="{FF2B5EF4-FFF2-40B4-BE49-F238E27FC236}">
                <a16:creationId xmlns:a16="http://schemas.microsoft.com/office/drawing/2014/main" id="{57CCA433-3E62-4CE8-9BB7-02B5C64A5077}"/>
              </a:ext>
            </a:extLst>
          </p:cNvPr>
          <p:cNvSpPr txBox="1">
            <a:spLocks/>
          </p:cNvSpPr>
          <p:nvPr/>
        </p:nvSpPr>
        <p:spPr>
          <a:xfrm>
            <a:off x="446166" y="974743"/>
            <a:ext cx="4468811" cy="564616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latin typeface="Adelle Rg" panose="02000503060000020004" pitchFamily="50" charset="0"/>
              </a:rPr>
              <a:t>Seagrass and climate change</a:t>
            </a:r>
          </a:p>
          <a:p>
            <a:endParaRPr lang="en-GB" sz="1800" dirty="0">
              <a:solidFill>
                <a:srgbClr val="CDD122"/>
              </a:solidFill>
              <a:latin typeface="Adelle Rg" panose="02000503060000020004" pitchFamily="50" charset="0"/>
            </a:endParaRPr>
          </a:p>
          <a:p>
            <a:r>
              <a:rPr lang="en-GB" sz="2100" dirty="0">
                <a:solidFill>
                  <a:srgbClr val="CDD122"/>
                </a:solidFill>
                <a:latin typeface="Wingdings" panose="05000000000000000000" pitchFamily="2" charset="2"/>
              </a:rPr>
              <a:t>n </a:t>
            </a:r>
            <a:r>
              <a:rPr lang="en-GB" sz="2100" dirty="0">
                <a:latin typeface="Calibri" panose="020F0502020204030204" pitchFamily="34" charset="0"/>
                <a:cs typeface="Times New Roman" panose="02020603050405020304" pitchFamily="18" charset="0"/>
              </a:rPr>
              <a:t>Se</a:t>
            </a:r>
            <a:r>
              <a:rPr lang="en-GB" sz="2100" dirty="0">
                <a:effectLst/>
                <a:latin typeface="Calibri" panose="020F0502020204030204" pitchFamily="34" charset="0"/>
                <a:ea typeface="Calibri" panose="020F0502020204030204" pitchFamily="34" charset="0"/>
                <a:cs typeface="Times New Roman" panose="02020603050405020304" pitchFamily="18" charset="0"/>
              </a:rPr>
              <a:t>agrass meadows stabilise coastal mud and sand flats. This helps to absorb wave energy and reduce coastal erosion.</a:t>
            </a:r>
            <a:endParaRPr lang="en-GB" sz="2100" dirty="0">
              <a:latin typeface="Wingdings" panose="05000000000000000000" pitchFamily="2" charset="2"/>
            </a:endParaRPr>
          </a:p>
          <a:p>
            <a:endParaRPr lang="en-GB" sz="2100" dirty="0">
              <a:solidFill>
                <a:srgbClr val="CDD122"/>
              </a:solidFill>
              <a:latin typeface="Wingdings" panose="05000000000000000000" pitchFamily="2" charset="2"/>
            </a:endParaRPr>
          </a:p>
          <a:p>
            <a:r>
              <a:rPr lang="en-GB" sz="2100" dirty="0">
                <a:solidFill>
                  <a:srgbClr val="CDD122"/>
                </a:solidFill>
                <a:latin typeface="Wingdings" panose="05000000000000000000" pitchFamily="2" charset="2"/>
              </a:rPr>
              <a:t>n </a:t>
            </a:r>
            <a:r>
              <a:rPr lang="en-GB" sz="2100" dirty="0">
                <a:latin typeface="Calibri" panose="020F0502020204030204" pitchFamily="34" charset="0"/>
              </a:rPr>
              <a:t>Seagrass is known as the lungs of the sea. It can produce 10 times more oxygen than trees!</a:t>
            </a:r>
            <a:br>
              <a:rPr lang="en-GB" sz="2100" dirty="0">
                <a:latin typeface="Calibri" panose="020F0502020204030204" pitchFamily="34" charset="0"/>
              </a:rPr>
            </a:br>
            <a:br>
              <a:rPr lang="en-GB" sz="2100" dirty="0">
                <a:latin typeface="Calibri" panose="020F0502020204030204" pitchFamily="34" charset="0"/>
              </a:rPr>
            </a:br>
            <a:r>
              <a:rPr lang="en-GB" sz="2100" dirty="0">
                <a:solidFill>
                  <a:srgbClr val="CDD122"/>
                </a:solidFill>
                <a:latin typeface="Wingdings" panose="05000000000000000000" pitchFamily="2" charset="2"/>
              </a:rPr>
              <a:t>n </a:t>
            </a:r>
            <a:r>
              <a:rPr lang="en-GB" sz="2100" dirty="0">
                <a:latin typeface="Calibri" panose="020F0502020204030204" pitchFamily="34" charset="0"/>
              </a:rPr>
              <a:t>When seagrass photosynthesises, it absorbs carbon dioxide. </a:t>
            </a:r>
            <a:r>
              <a:rPr lang="en-GB" sz="2100" dirty="0">
                <a:latin typeface="Calibri" panose="020F0502020204030204" pitchFamily="34" charset="0"/>
                <a:ea typeface="Calibri" panose="020F0502020204030204" pitchFamily="34" charset="0"/>
                <a:cs typeface="Times New Roman" panose="02020603050405020304" pitchFamily="18" charset="0"/>
              </a:rPr>
              <a:t>Seagrass meadows absorb carbon dioxide 35 times faster than tropical rainforests </a:t>
            </a:r>
            <a:r>
              <a:rPr lang="en-GB" sz="2100" dirty="0">
                <a:latin typeface="Calibri" panose="020F0502020204030204" pitchFamily="34" charset="0"/>
              </a:rPr>
              <a:t>and are responsible for 15% of the ocean’s total carbon absorption.</a:t>
            </a:r>
          </a:p>
        </p:txBody>
      </p:sp>
    </p:spTree>
    <p:extLst>
      <p:ext uri="{BB962C8B-B14F-4D97-AF65-F5344CB8AC3E}">
        <p14:creationId xmlns:p14="http://schemas.microsoft.com/office/powerpoint/2010/main" val="2345905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50D0C7-E6FD-4A6F-9A52-042CABA530A1}"/>
              </a:ext>
            </a:extLst>
          </p:cNvPr>
          <p:cNvSpPr txBox="1"/>
          <p:nvPr/>
        </p:nvSpPr>
        <p:spPr>
          <a:xfrm>
            <a:off x="340360" y="4047375"/>
            <a:ext cx="11511280" cy="1477328"/>
          </a:xfrm>
          <a:prstGeom prst="rect">
            <a:avLst/>
          </a:prstGeom>
          <a:noFill/>
        </p:spPr>
        <p:txBody>
          <a:bodyPr wrap="square" rtlCol="0">
            <a:spAutoFit/>
          </a:bodyPr>
          <a:lstStyle/>
          <a:p>
            <a:pPr algn="ctr"/>
            <a:r>
              <a:rPr lang="en-GB" sz="3000" dirty="0"/>
              <a:t>Hopefully you’ve learnt lots about the positive and negative effects that humans have on the marine environment. Now have a go at the quiz and the practical activity!</a:t>
            </a:r>
          </a:p>
        </p:txBody>
      </p:sp>
    </p:spTree>
    <p:extLst>
      <p:ext uri="{BB962C8B-B14F-4D97-AF65-F5344CB8AC3E}">
        <p14:creationId xmlns:p14="http://schemas.microsoft.com/office/powerpoint/2010/main" val="3556232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49620" y="1173542"/>
            <a:ext cx="10492759" cy="5139869"/>
          </a:xfrm>
        </p:spPr>
        <p:txBody>
          <a:bodyPr>
            <a:spAutoFit/>
          </a:bodyPr>
          <a:lstStyle/>
          <a:p>
            <a:pPr algn="l">
              <a:lnSpc>
                <a:spcPct val="100000"/>
              </a:lnSpc>
            </a:pPr>
            <a:r>
              <a:rPr lang="en-GB" dirty="0">
                <a:latin typeface="Adelle Rg" panose="02000503060000020004" pitchFamily="50" charset="0"/>
              </a:rPr>
              <a:t>Learning Outcomes</a:t>
            </a:r>
            <a:br>
              <a:rPr lang="en-GB" sz="3200" b="1" dirty="0">
                <a:latin typeface="Adelle Rg" panose="02000503060000020004" pitchFamily="50" charset="0"/>
              </a:rPr>
            </a:br>
            <a:br>
              <a:rPr lang="en-GB" dirty="0">
                <a:latin typeface="Adelle Rg" panose="02000503060000020004" pitchFamily="50" charset="0"/>
              </a:rPr>
            </a:br>
            <a:r>
              <a:rPr lang="en-GB" sz="3000" dirty="0">
                <a:latin typeface="+mn-lt"/>
              </a:rPr>
              <a:t>By the end of today, you should be able to:</a:t>
            </a:r>
            <a:br>
              <a:rPr lang="en-GB" sz="3000" dirty="0">
                <a:latin typeface="Adelle Rg" panose="02000503060000020004" pitchFamily="50" charset="0"/>
              </a:rPr>
            </a:br>
            <a:r>
              <a:rPr lang="en-GB" sz="3000" dirty="0">
                <a:solidFill>
                  <a:srgbClr val="CDD122"/>
                </a:solidFill>
                <a:latin typeface="Wingdings" panose="05000000000000000000" pitchFamily="2" charset="2"/>
              </a:rPr>
              <a:t>n</a:t>
            </a:r>
            <a:r>
              <a:rPr lang="en-GB" sz="3000" dirty="0"/>
              <a:t> 	</a:t>
            </a:r>
            <a:r>
              <a:rPr lang="en-GB" sz="3000" dirty="0">
                <a:latin typeface="+mn-lt"/>
              </a:rPr>
              <a:t>Describe what climate change is</a:t>
            </a:r>
            <a:br>
              <a:rPr lang="en-GB" sz="3000" dirty="0">
                <a:latin typeface="Calibri" panose="020F0502020204030204" pitchFamily="34" charset="0"/>
              </a:rPr>
            </a:br>
            <a:r>
              <a:rPr lang="en-GB" sz="3000" dirty="0">
                <a:solidFill>
                  <a:srgbClr val="CDD122"/>
                </a:solidFill>
                <a:latin typeface="Wingdings" panose="05000000000000000000" pitchFamily="2" charset="2"/>
              </a:rPr>
              <a:t>n</a:t>
            </a:r>
            <a:r>
              <a:rPr lang="en-GB" sz="3000" dirty="0">
                <a:solidFill>
                  <a:schemeClr val="accent1">
                    <a:lumMod val="40000"/>
                    <a:lumOff val="60000"/>
                  </a:schemeClr>
                </a:solidFill>
              </a:rPr>
              <a:t> 	</a:t>
            </a:r>
            <a:r>
              <a:rPr lang="en-GB" sz="3000" dirty="0">
                <a:latin typeface="+mn-lt"/>
              </a:rPr>
              <a:t>Explain what the greenhouse effect is and how human 	activities contribute to this</a:t>
            </a:r>
            <a:br>
              <a:rPr lang="en-GB" sz="3000" dirty="0">
                <a:solidFill>
                  <a:schemeClr val="accent1">
                    <a:lumMod val="40000"/>
                    <a:lumOff val="60000"/>
                  </a:schemeClr>
                </a:solidFill>
              </a:rPr>
            </a:br>
            <a:r>
              <a:rPr lang="en-GB" sz="3000" dirty="0">
                <a:solidFill>
                  <a:srgbClr val="CDD122"/>
                </a:solidFill>
                <a:latin typeface="Wingdings" panose="05000000000000000000" pitchFamily="2" charset="2"/>
              </a:rPr>
              <a:t>n</a:t>
            </a:r>
            <a:r>
              <a:rPr lang="en-GB" sz="3000" dirty="0">
                <a:solidFill>
                  <a:schemeClr val="accent1">
                    <a:lumMod val="40000"/>
                    <a:lumOff val="60000"/>
                  </a:schemeClr>
                </a:solidFill>
              </a:rPr>
              <a:t> 	</a:t>
            </a:r>
            <a:r>
              <a:rPr lang="en-GB" sz="3000" dirty="0">
                <a:latin typeface="Calibri" panose="020F0502020204030204" pitchFamily="34" charset="0"/>
              </a:rPr>
              <a:t>Discuss </a:t>
            </a:r>
            <a:r>
              <a:rPr lang="en-GB" sz="30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the impacts that humans have on the marine 	environment and the cutting edge scientific work that 	Yorkshire Wildlife Trust are carrying out to restore important 	habitats to the Humber estuary</a:t>
            </a:r>
            <a:endParaRPr lang="en-GB" sz="3000" dirty="0">
              <a:latin typeface="Calibri" panose="020F0502020204030204" pitchFamily="34" charset="0"/>
            </a:endParaRPr>
          </a:p>
        </p:txBody>
      </p:sp>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446166" y="438503"/>
            <a:ext cx="1689896" cy="409359"/>
          </a:xfrm>
          <a:prstGeom prst="rect">
            <a:avLst/>
          </a:prstGeom>
          <a:noFill/>
          <a:ln w="9525">
            <a:noFill/>
            <a:miter lim="800000"/>
            <a:headEnd/>
            <a:tailEnd/>
          </a:ln>
        </p:spPr>
      </p:pic>
    </p:spTree>
    <p:extLst>
      <p:ext uri="{BB962C8B-B14F-4D97-AF65-F5344CB8AC3E}">
        <p14:creationId xmlns:p14="http://schemas.microsoft.com/office/powerpoint/2010/main" val="1460596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46166" y="1310640"/>
            <a:ext cx="4468811" cy="4634258"/>
          </a:xfrm>
        </p:spPr>
        <p:txBody>
          <a:bodyPr>
            <a:noAutofit/>
          </a:bodyPr>
          <a:lstStyle/>
          <a:p>
            <a:pPr algn="l"/>
            <a:r>
              <a:rPr lang="en-GB" sz="4000" dirty="0">
                <a:latin typeface="Adelle Rg" panose="02000503060000020004" pitchFamily="50" charset="0"/>
              </a:rPr>
              <a:t>What is climate change?</a:t>
            </a:r>
            <a:br>
              <a:rPr lang="en-GB" sz="2000" dirty="0">
                <a:latin typeface="Adelle Rg" panose="02000503060000020004" pitchFamily="50" charset="0"/>
              </a:rPr>
            </a:br>
            <a:br>
              <a:rPr lang="en-GB" sz="2400" dirty="0">
                <a:latin typeface="Adelle Rg" panose="02000503060000020004" pitchFamily="50" charset="0"/>
              </a:rPr>
            </a:br>
            <a:r>
              <a:rPr lang="en-GB" sz="2800" b="1" dirty="0">
                <a:effectLst/>
                <a:latin typeface="Calibri" panose="020F0502020204030204" pitchFamily="34" charset="0"/>
                <a:ea typeface="Calibri" panose="020F0502020204030204" pitchFamily="34" charset="0"/>
                <a:cs typeface="Times New Roman" panose="02020603050405020304" pitchFamily="18" charset="0"/>
              </a:rPr>
              <a:t>Climate change </a:t>
            </a:r>
            <a:r>
              <a:rPr lang="en-GB" sz="2800" dirty="0">
                <a:latin typeface="Calibri" panose="020F0502020204030204" pitchFamily="34" charset="0"/>
                <a:ea typeface="Calibri" panose="020F0502020204030204" pitchFamily="34" charset="0"/>
                <a:cs typeface="Times New Roman" panose="02020603050405020304" pitchFamily="18" charset="0"/>
              </a:rPr>
              <a:t>is the</a:t>
            </a:r>
            <a:r>
              <a:rPr lang="en-GB" sz="2800" dirty="0">
                <a:effectLst/>
                <a:latin typeface="Calibri" panose="020F0502020204030204" pitchFamily="34" charset="0"/>
                <a:ea typeface="Calibri" panose="020F0502020204030204" pitchFamily="34" charset="0"/>
                <a:cs typeface="Times New Roman" panose="02020603050405020304" pitchFamily="18" charset="0"/>
              </a:rPr>
              <a:t> long-term change in the Earth’s average conditions, such as changes in air </a:t>
            </a:r>
            <a:r>
              <a:rPr lang="en-GB" sz="2800" dirty="0">
                <a:latin typeface="Calibri" panose="020F0502020204030204" pitchFamily="34" charset="0"/>
                <a:ea typeface="Calibri" panose="020F0502020204030204" pitchFamily="34" charset="0"/>
                <a:cs typeface="Times New Roman" panose="02020603050405020304" pitchFamily="18" charset="0"/>
              </a:rPr>
              <a:t>temperatures, </a:t>
            </a:r>
            <a:r>
              <a:rPr lang="en-GB" sz="2800" dirty="0">
                <a:effectLst/>
                <a:latin typeface="Calibri" panose="020F0502020204030204" pitchFamily="34" charset="0"/>
                <a:ea typeface="Calibri" panose="020F0502020204030204" pitchFamily="34" charset="0"/>
                <a:cs typeface="Times New Roman" panose="02020603050405020304" pitchFamily="18" charset="0"/>
              </a:rPr>
              <a:t>sea temperatures and rainfall. Over long periods of time the Earth’s climate naturally fluctuates.</a:t>
            </a:r>
            <a:endParaRPr lang="en-GB" sz="2400" dirty="0">
              <a:latin typeface="Calibri" panose="020F0502020204030204" pitchFamily="34"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769" r="2916" b="3226"/>
          <a:stretch/>
        </p:blipFill>
        <p:spPr>
          <a:xfrm>
            <a:off x="5143500" y="1310640"/>
            <a:ext cx="6602334" cy="4317406"/>
          </a:xfrm>
          <a:prstGeom prst="rect">
            <a:avLst/>
          </a:prstGeom>
        </p:spPr>
      </p:pic>
      <p:pic>
        <p:nvPicPr>
          <p:cNvPr id="9" name="Picture 14">
            <a:extLst>
              <a:ext uri="{FF2B5EF4-FFF2-40B4-BE49-F238E27FC236}">
                <a16:creationId xmlns:a16="http://schemas.microsoft.com/office/drawing/2014/main" id="{F502B5D2-ADEA-4941-BEA3-22C81D042F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46166" y="438503"/>
            <a:ext cx="1689896" cy="409359"/>
          </a:xfrm>
          <a:prstGeom prst="rect">
            <a:avLst/>
          </a:prstGeom>
          <a:noFill/>
          <a:ln w="9525">
            <a:noFill/>
            <a:miter lim="800000"/>
            <a:headEnd/>
            <a:tailEnd/>
          </a:ln>
        </p:spPr>
      </p:pic>
    </p:spTree>
    <p:extLst>
      <p:ext uri="{BB962C8B-B14F-4D97-AF65-F5344CB8AC3E}">
        <p14:creationId xmlns:p14="http://schemas.microsoft.com/office/powerpoint/2010/main" val="3189388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46166" y="1341120"/>
            <a:ext cx="4468811" cy="4175760"/>
          </a:xfrm>
        </p:spPr>
        <p:txBody>
          <a:bodyPr>
            <a:noAutofit/>
          </a:bodyPr>
          <a:lstStyle/>
          <a:p>
            <a:pPr algn="l"/>
            <a:r>
              <a:rPr lang="en-GB" sz="4000" dirty="0">
                <a:latin typeface="Adelle Rg" panose="02000503060000020004" pitchFamily="50" charset="0"/>
              </a:rPr>
              <a:t>What is climate change?</a:t>
            </a:r>
            <a:br>
              <a:rPr lang="en-GB" sz="2000" dirty="0">
                <a:latin typeface="Adelle Rg" panose="02000503060000020004" pitchFamily="50" charset="0"/>
              </a:rPr>
            </a:br>
            <a:br>
              <a:rPr lang="en-GB" sz="2000" dirty="0">
                <a:latin typeface="Adelle Rg" panose="02000503060000020004" pitchFamily="50" charset="0"/>
              </a:rPr>
            </a:br>
            <a:r>
              <a:rPr lang="en-GB" sz="2800" dirty="0">
                <a:effectLst/>
                <a:latin typeface="Calibri" panose="020F0502020204030204" pitchFamily="34" charset="0"/>
                <a:ea typeface="Calibri" panose="020F0502020204030204" pitchFamily="34" charset="0"/>
                <a:cs typeface="Times New Roman" panose="02020603050405020304" pitchFamily="18" charset="0"/>
              </a:rPr>
              <a:t>In recent years, the Earth’s climate has been changing far more </a:t>
            </a:r>
            <a:r>
              <a:rPr lang="en-GB" sz="2800" dirty="0">
                <a:latin typeface="Calibri" panose="020F0502020204030204" pitchFamily="34" charset="0"/>
                <a:ea typeface="Calibri" panose="020F0502020204030204" pitchFamily="34" charset="0"/>
                <a:cs typeface="Times New Roman" panose="02020603050405020304" pitchFamily="18" charset="0"/>
              </a:rPr>
              <a:t>quickly</a:t>
            </a:r>
            <a:r>
              <a:rPr lang="en-GB" sz="2800" dirty="0">
                <a:effectLst/>
                <a:latin typeface="Calibri" panose="020F0502020204030204" pitchFamily="34" charset="0"/>
                <a:ea typeface="Calibri" panose="020F0502020204030204" pitchFamily="34" charset="0"/>
                <a:cs typeface="Times New Roman" panose="02020603050405020304" pitchFamily="18" charset="0"/>
              </a:rPr>
              <a:t> than previously seen </a:t>
            </a:r>
            <a:r>
              <a:rPr lang="en-GB" sz="2800" dirty="0">
                <a:latin typeface="Calibri" panose="020F0502020204030204" pitchFamily="34" charset="0"/>
                <a:ea typeface="Calibri" panose="020F0502020204030204" pitchFamily="34" charset="0"/>
                <a:cs typeface="Times New Roman" panose="02020603050405020304" pitchFamily="18" charset="0"/>
              </a:rPr>
              <a:t>because of</a:t>
            </a:r>
            <a:r>
              <a:rPr lang="en-GB" sz="2800" dirty="0">
                <a:effectLst/>
                <a:latin typeface="Calibri" panose="020F0502020204030204" pitchFamily="34" charset="0"/>
                <a:ea typeface="Calibri" panose="020F0502020204030204" pitchFamily="34" charset="0"/>
                <a:cs typeface="Times New Roman" panose="02020603050405020304" pitchFamily="18" charset="0"/>
              </a:rPr>
              <a:t> human activities – this is called</a:t>
            </a:r>
            <a:r>
              <a:rPr lang="en-GB" sz="2800" b="1" dirty="0">
                <a:effectLst/>
                <a:latin typeface="Calibri" panose="020F0502020204030204" pitchFamily="34" charset="0"/>
                <a:ea typeface="Calibri" panose="020F0502020204030204" pitchFamily="34" charset="0"/>
                <a:cs typeface="Times New Roman" panose="02020603050405020304" pitchFamily="18" charset="0"/>
              </a:rPr>
              <a:t> man-made climate change</a:t>
            </a:r>
            <a:r>
              <a:rPr lang="en-GB" sz="2800" dirty="0">
                <a:effectLst/>
                <a:latin typeface="Calibri" panose="020F0502020204030204" pitchFamily="34" charset="0"/>
                <a:ea typeface="Calibri" panose="020F0502020204030204" pitchFamily="34" charset="0"/>
                <a:cs typeface="Times New Roman" panose="02020603050405020304" pitchFamily="18" charset="0"/>
              </a:rPr>
              <a:t>.</a:t>
            </a:r>
            <a:endParaRPr lang="en-GB" sz="2400" dirty="0">
              <a:latin typeface="Calibri" panose="020F050202020403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143500" y="1341120"/>
            <a:ext cx="6602334" cy="4175760"/>
          </a:xfrm>
          <a:prstGeom prst="rect">
            <a:avLst/>
          </a:prstGeom>
        </p:spPr>
      </p:pic>
      <p:pic>
        <p:nvPicPr>
          <p:cNvPr id="9" name="Picture 14">
            <a:extLst>
              <a:ext uri="{FF2B5EF4-FFF2-40B4-BE49-F238E27FC236}">
                <a16:creationId xmlns:a16="http://schemas.microsoft.com/office/drawing/2014/main" id="{F502B5D2-ADEA-4941-BEA3-22C81D042F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46166" y="438503"/>
            <a:ext cx="1689896" cy="409359"/>
          </a:xfrm>
          <a:prstGeom prst="rect">
            <a:avLst/>
          </a:prstGeom>
          <a:noFill/>
          <a:ln w="9525">
            <a:noFill/>
            <a:miter lim="800000"/>
            <a:headEnd/>
            <a:tailEnd/>
          </a:ln>
        </p:spPr>
      </p:pic>
    </p:spTree>
    <p:extLst>
      <p:ext uri="{BB962C8B-B14F-4D97-AF65-F5344CB8AC3E}">
        <p14:creationId xmlns:p14="http://schemas.microsoft.com/office/powerpoint/2010/main" val="2539329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46166" y="1057628"/>
            <a:ext cx="4468811" cy="5361869"/>
          </a:xfrm>
        </p:spPr>
        <p:txBody>
          <a:bodyPr>
            <a:noAutofit/>
          </a:bodyPr>
          <a:lstStyle/>
          <a:p>
            <a:pPr algn="l"/>
            <a:r>
              <a:rPr lang="en-GB" sz="3600" dirty="0">
                <a:latin typeface="Adelle Rg" panose="02000503060000020004" pitchFamily="50" charset="0"/>
              </a:rPr>
              <a:t>What causes climate change?</a:t>
            </a:r>
            <a:br>
              <a:rPr lang="en-GB" sz="2000" dirty="0">
                <a:latin typeface="Adelle Rg" panose="02000503060000020004" pitchFamily="50" charset="0"/>
              </a:rPr>
            </a:br>
            <a:br>
              <a:rPr lang="en-GB" sz="2000" dirty="0">
                <a:latin typeface="Adelle Rg" panose="02000503060000020004" pitchFamily="50" charset="0"/>
              </a:rPr>
            </a:br>
            <a:r>
              <a:rPr lang="en-GB" sz="2200" dirty="0">
                <a:latin typeface="Calibri" panose="020F0502020204030204" pitchFamily="34" charset="0"/>
                <a:cs typeface="Times New Roman" panose="02020603050405020304" pitchFamily="18" charset="0"/>
              </a:rPr>
              <a:t>B</a:t>
            </a:r>
            <a:r>
              <a:rPr lang="en-GB" sz="2200" dirty="0">
                <a:effectLst/>
                <a:latin typeface="Calibri" panose="020F0502020204030204" pitchFamily="34" charset="0"/>
                <a:ea typeface="Calibri" panose="020F0502020204030204" pitchFamily="34" charset="0"/>
                <a:cs typeface="Times New Roman" panose="02020603050405020304" pitchFamily="18" charset="0"/>
              </a:rPr>
              <a:t>urning fossil fuels releases </a:t>
            </a:r>
            <a:r>
              <a:rPr lang="en-GB" sz="2200" b="1" dirty="0">
                <a:effectLst/>
                <a:latin typeface="Calibri" panose="020F0502020204030204" pitchFamily="34" charset="0"/>
                <a:ea typeface="Calibri" panose="020F0502020204030204" pitchFamily="34" charset="0"/>
                <a:cs typeface="Times New Roman" panose="02020603050405020304" pitchFamily="18" charset="0"/>
              </a:rPr>
              <a:t>greenhouse gases</a:t>
            </a:r>
            <a:r>
              <a:rPr lang="en-GB" sz="2200" dirty="0">
                <a:effectLst/>
                <a:latin typeface="Calibri" panose="020F0502020204030204" pitchFamily="34" charset="0"/>
                <a:ea typeface="Calibri" panose="020F0502020204030204" pitchFamily="34" charset="0"/>
                <a:cs typeface="Times New Roman" panose="02020603050405020304" pitchFamily="18" charset="0"/>
              </a:rPr>
              <a:t>. </a:t>
            </a:r>
            <a:r>
              <a:rPr lang="en-GB" sz="2200" dirty="0">
                <a:effectLst/>
                <a:latin typeface="+mn-lt"/>
                <a:ea typeface="Calibri" panose="020F0502020204030204" pitchFamily="34" charset="0"/>
                <a:cs typeface="Times New Roman" panose="02020603050405020304" pitchFamily="18" charset="0"/>
              </a:rPr>
              <a:t>Greenhouse </a:t>
            </a:r>
            <a:r>
              <a:rPr lang="en-GB" sz="2200" dirty="0">
                <a:latin typeface="+mn-lt"/>
                <a:ea typeface="Calibri" panose="020F0502020204030204" pitchFamily="34" charset="0"/>
                <a:cs typeface="Times New Roman" panose="02020603050405020304" pitchFamily="18" charset="0"/>
              </a:rPr>
              <a:t>gases include </a:t>
            </a:r>
            <a:r>
              <a:rPr lang="en-GB" sz="2200" dirty="0">
                <a:latin typeface="+mn-lt"/>
              </a:rPr>
              <a:t>carbon dioxide, methane, nitrous oxide and CFCs (chlorofluorocarbons).</a:t>
            </a:r>
            <a:br>
              <a:rPr lang="en-GB" sz="2000" dirty="0">
                <a:effectLst/>
                <a:latin typeface="Calibri" panose="020F0502020204030204" pitchFamily="34" charset="0"/>
                <a:ea typeface="Calibri" panose="020F0502020204030204" pitchFamily="34" charset="0"/>
                <a:cs typeface="Times New Roman" panose="02020603050405020304" pitchFamily="18" charset="0"/>
              </a:rPr>
            </a:br>
            <a:br>
              <a:rPr lang="en-GB" sz="2000" dirty="0">
                <a:effectLst/>
                <a:latin typeface="Calibri" panose="020F0502020204030204" pitchFamily="34" charset="0"/>
                <a:ea typeface="Calibri" panose="020F0502020204030204" pitchFamily="34" charset="0"/>
                <a:cs typeface="Times New Roman" panose="02020603050405020304" pitchFamily="18" charset="0"/>
              </a:rPr>
            </a:br>
            <a:r>
              <a:rPr lang="en-GB" sz="2200" dirty="0">
                <a:latin typeface="Calibri" panose="020F0502020204030204" pitchFamily="34" charset="0"/>
                <a:ea typeface="Calibri" panose="020F0502020204030204" pitchFamily="34" charset="0"/>
                <a:cs typeface="Times New Roman" panose="02020603050405020304" pitchFamily="18" charset="0"/>
              </a:rPr>
              <a:t>G</a:t>
            </a:r>
            <a:r>
              <a:rPr lang="en-GB" sz="2200" dirty="0">
                <a:effectLst/>
                <a:latin typeface="Calibri" panose="020F0502020204030204" pitchFamily="34" charset="0"/>
                <a:ea typeface="Calibri" panose="020F0502020204030204" pitchFamily="34" charset="0"/>
                <a:cs typeface="Times New Roman" panose="02020603050405020304" pitchFamily="18" charset="0"/>
              </a:rPr>
              <a:t>reenhouse gases retain heat from the Sun in the Earth’s atmosphere, leading to </a:t>
            </a:r>
            <a:r>
              <a:rPr lang="en-GB" sz="2200" b="1" dirty="0">
                <a:effectLst/>
                <a:latin typeface="Calibri" panose="020F0502020204030204" pitchFamily="34" charset="0"/>
                <a:ea typeface="Calibri" panose="020F0502020204030204" pitchFamily="34" charset="0"/>
                <a:cs typeface="Times New Roman" panose="02020603050405020304" pitchFamily="18" charset="0"/>
              </a:rPr>
              <a:t>global warming</a:t>
            </a:r>
            <a:r>
              <a:rPr lang="en-GB" sz="2200" dirty="0">
                <a:effectLst/>
                <a:latin typeface="Calibri" panose="020F0502020204030204" pitchFamily="34" charset="0"/>
                <a:ea typeface="Calibri" panose="020F0502020204030204" pitchFamily="34" charset="0"/>
                <a:cs typeface="Times New Roman" panose="02020603050405020304" pitchFamily="18" charset="0"/>
              </a:rPr>
              <a:t>.</a:t>
            </a:r>
            <a:br>
              <a:rPr lang="en-GB" sz="2000" dirty="0">
                <a:effectLst/>
                <a:latin typeface="Calibri" panose="020F0502020204030204" pitchFamily="34" charset="0"/>
                <a:ea typeface="Calibri" panose="020F0502020204030204" pitchFamily="34" charset="0"/>
                <a:cs typeface="Times New Roman" panose="02020603050405020304" pitchFamily="18" charset="0"/>
              </a:rPr>
            </a:br>
            <a:br>
              <a:rPr lang="en-GB" sz="2000" dirty="0">
                <a:effectLst/>
                <a:latin typeface="Calibri" panose="020F0502020204030204" pitchFamily="34" charset="0"/>
                <a:ea typeface="Calibri" panose="020F0502020204030204" pitchFamily="34" charset="0"/>
                <a:cs typeface="Times New Roman" panose="02020603050405020304" pitchFamily="18" charset="0"/>
              </a:rPr>
            </a:br>
            <a:r>
              <a:rPr lang="en-GB" sz="2200" b="1" dirty="0">
                <a:latin typeface="+mn-lt"/>
              </a:rPr>
              <a:t>Global warming </a:t>
            </a:r>
            <a:r>
              <a:rPr lang="en-GB" sz="2200" dirty="0">
                <a:latin typeface="+mn-lt"/>
              </a:rPr>
              <a:t>is the rise in the average temperature of the Earth's surface.</a:t>
            </a:r>
            <a:endParaRPr lang="en-GB" sz="2200" dirty="0">
              <a:latin typeface="Calibri" panose="020F050202020403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143500" y="1307350"/>
            <a:ext cx="6705600" cy="4328931"/>
          </a:xfrm>
          <a:prstGeom prst="rect">
            <a:avLst/>
          </a:prstGeom>
        </p:spPr>
      </p:pic>
      <p:pic>
        <p:nvPicPr>
          <p:cNvPr id="9" name="Picture 14">
            <a:extLst>
              <a:ext uri="{FF2B5EF4-FFF2-40B4-BE49-F238E27FC236}">
                <a16:creationId xmlns:a16="http://schemas.microsoft.com/office/drawing/2014/main" id="{F502B5D2-ADEA-4941-BEA3-22C81D042F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46166" y="438503"/>
            <a:ext cx="1689896" cy="409359"/>
          </a:xfrm>
          <a:prstGeom prst="rect">
            <a:avLst/>
          </a:prstGeom>
          <a:noFill/>
          <a:ln w="9525">
            <a:noFill/>
            <a:miter lim="800000"/>
            <a:headEnd/>
            <a:tailEnd/>
          </a:ln>
        </p:spPr>
      </p:pic>
    </p:spTree>
    <p:extLst>
      <p:ext uri="{BB962C8B-B14F-4D97-AF65-F5344CB8AC3E}">
        <p14:creationId xmlns:p14="http://schemas.microsoft.com/office/powerpoint/2010/main" val="2185534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46165" y="1041332"/>
            <a:ext cx="5483167" cy="5610517"/>
          </a:xfrm>
        </p:spPr>
        <p:txBody>
          <a:bodyPr>
            <a:noAutofit/>
          </a:bodyPr>
          <a:lstStyle/>
          <a:p>
            <a:r>
              <a:rPr lang="en-GB" sz="3200" dirty="0">
                <a:latin typeface="Adelle Rg" panose="02000503060000020004" pitchFamily="50" charset="0"/>
              </a:rPr>
              <a:t>What is the greenhouse effect?</a:t>
            </a:r>
            <a:br>
              <a:rPr lang="en-GB" sz="2000" dirty="0">
                <a:latin typeface="Adelle Rg" panose="02000503060000020004" pitchFamily="50" charset="0"/>
              </a:rPr>
            </a:br>
            <a:br>
              <a:rPr lang="en-GB" sz="2000" dirty="0">
                <a:latin typeface="Adelle Rg" panose="02000503060000020004" pitchFamily="50" charset="0"/>
              </a:rPr>
            </a:br>
            <a:r>
              <a:rPr lang="en-GB" sz="2300" dirty="0">
                <a:latin typeface="+mn-lt"/>
                <a:ea typeface="Calibri" panose="020F0502020204030204" pitchFamily="34" charset="0"/>
                <a:cs typeface="Times New Roman" panose="02020603050405020304" pitchFamily="18" charset="0"/>
              </a:rPr>
              <a:t>The </a:t>
            </a:r>
            <a:r>
              <a:rPr lang="en-GB" sz="2300" b="1" dirty="0">
                <a:latin typeface="+mn-lt"/>
                <a:ea typeface="Calibri" panose="020F0502020204030204" pitchFamily="34" charset="0"/>
                <a:cs typeface="Times New Roman" panose="02020603050405020304" pitchFamily="18" charset="0"/>
              </a:rPr>
              <a:t>greenhouse effect </a:t>
            </a:r>
            <a:r>
              <a:rPr lang="en-GB" sz="2300" dirty="0">
                <a:latin typeface="+mn-lt"/>
                <a:ea typeface="Calibri" panose="020F0502020204030204" pitchFamily="34" charset="0"/>
                <a:cs typeface="Times New Roman" panose="02020603050405020304" pitchFamily="18" charset="0"/>
              </a:rPr>
              <a:t>is t</a:t>
            </a:r>
            <a:r>
              <a:rPr lang="en-GB" sz="2300" dirty="0">
                <a:latin typeface="+mn-lt"/>
              </a:rPr>
              <a:t>he retention of heat in the atmosphere caused by the build-up of greenhouse gases. </a:t>
            </a:r>
            <a:br>
              <a:rPr lang="en-GB" sz="2300" dirty="0">
                <a:latin typeface="+mn-lt"/>
              </a:rPr>
            </a:br>
            <a:br>
              <a:rPr lang="en-GB" sz="2300" dirty="0">
                <a:latin typeface="+mn-lt"/>
              </a:rPr>
            </a:br>
            <a:r>
              <a:rPr lang="en-GB" sz="2300" dirty="0">
                <a:latin typeface="+mn-lt"/>
              </a:rPr>
              <a:t>The greenhouse effect is natural and keeps Earth at a temperature that allows life to flourish. However, in the last century, </a:t>
            </a:r>
            <a:r>
              <a:rPr lang="en-GB" sz="2300" b="0" i="0" dirty="0">
                <a:solidFill>
                  <a:srgbClr val="2B2B2B"/>
                </a:solidFill>
                <a:effectLst/>
                <a:latin typeface="+mn-lt"/>
              </a:rPr>
              <a:t>carbon dioxide in Earth’s atmosphere has been rising due to human activities.</a:t>
            </a:r>
            <a:br>
              <a:rPr lang="en-GB" sz="2300" dirty="0">
                <a:latin typeface="+mn-lt"/>
              </a:rPr>
            </a:br>
            <a:br>
              <a:rPr lang="en-GB" sz="2300" dirty="0">
                <a:latin typeface="+mn-lt"/>
              </a:rPr>
            </a:br>
            <a:r>
              <a:rPr lang="en-GB" sz="2300" dirty="0">
                <a:latin typeface="+mn-lt"/>
              </a:rPr>
              <a:t>More greenhouse gases in the atmosphere lead to more heat being trapped by Earth’s atmosphere, causing </a:t>
            </a:r>
            <a:r>
              <a:rPr lang="en-GB" sz="2300" b="1" dirty="0">
                <a:latin typeface="+mn-lt"/>
              </a:rPr>
              <a:t>global warming</a:t>
            </a:r>
            <a:r>
              <a:rPr lang="en-GB" sz="2300" dirty="0">
                <a:latin typeface="+mn-lt"/>
              </a:rPr>
              <a: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096000" y="1232183"/>
            <a:ext cx="5711770" cy="4393633"/>
          </a:xfrm>
          <a:prstGeom prst="rect">
            <a:avLst/>
          </a:prstGeom>
        </p:spPr>
      </p:pic>
      <p:pic>
        <p:nvPicPr>
          <p:cNvPr id="9" name="Picture 14">
            <a:extLst>
              <a:ext uri="{FF2B5EF4-FFF2-40B4-BE49-F238E27FC236}">
                <a16:creationId xmlns:a16="http://schemas.microsoft.com/office/drawing/2014/main" id="{F502B5D2-ADEA-4941-BEA3-22C81D042F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46166" y="438503"/>
            <a:ext cx="1689896" cy="409359"/>
          </a:xfrm>
          <a:prstGeom prst="rect">
            <a:avLst/>
          </a:prstGeom>
          <a:noFill/>
          <a:ln w="9525">
            <a:noFill/>
            <a:miter lim="800000"/>
            <a:headEnd/>
            <a:tailEnd/>
          </a:ln>
        </p:spPr>
      </p:pic>
      <p:sp>
        <p:nvSpPr>
          <p:cNvPr id="3" name="TextBox 2">
            <a:extLst>
              <a:ext uri="{FF2B5EF4-FFF2-40B4-BE49-F238E27FC236}">
                <a16:creationId xmlns:a16="http://schemas.microsoft.com/office/drawing/2014/main" id="{3D43DF55-CC97-47BA-B57C-6E8EF3BCD043}"/>
              </a:ext>
            </a:extLst>
          </p:cNvPr>
          <p:cNvSpPr txBox="1"/>
          <p:nvPr/>
        </p:nvSpPr>
        <p:spPr>
          <a:xfrm>
            <a:off x="6715125" y="2485460"/>
            <a:ext cx="666750" cy="400110"/>
          </a:xfrm>
          <a:prstGeom prst="rect">
            <a:avLst/>
          </a:prstGeom>
          <a:noFill/>
        </p:spPr>
        <p:txBody>
          <a:bodyPr wrap="square" rtlCol="0" anchor="ctr" anchorCtr="0">
            <a:spAutoFit/>
          </a:bodyPr>
          <a:lstStyle/>
          <a:p>
            <a:pPr algn="ctr"/>
            <a:r>
              <a:rPr lang="en-GB" sz="2000" dirty="0"/>
              <a:t>Sun</a:t>
            </a:r>
          </a:p>
        </p:txBody>
      </p:sp>
      <p:sp>
        <p:nvSpPr>
          <p:cNvPr id="7" name="TextBox 6">
            <a:extLst>
              <a:ext uri="{FF2B5EF4-FFF2-40B4-BE49-F238E27FC236}">
                <a16:creationId xmlns:a16="http://schemas.microsoft.com/office/drawing/2014/main" id="{E7001E3D-EEC6-49E3-86CA-8DC47AED2277}"/>
              </a:ext>
            </a:extLst>
          </p:cNvPr>
          <p:cNvSpPr txBox="1"/>
          <p:nvPr/>
        </p:nvSpPr>
        <p:spPr>
          <a:xfrm>
            <a:off x="8527998" y="4922791"/>
            <a:ext cx="847773" cy="400110"/>
          </a:xfrm>
          <a:prstGeom prst="rect">
            <a:avLst/>
          </a:prstGeom>
          <a:noFill/>
        </p:spPr>
        <p:txBody>
          <a:bodyPr wrap="square" rtlCol="0" anchor="ctr" anchorCtr="0">
            <a:spAutoFit/>
          </a:bodyPr>
          <a:lstStyle/>
          <a:p>
            <a:pPr algn="ctr"/>
            <a:r>
              <a:rPr lang="en-GB" sz="2000" dirty="0"/>
              <a:t>Earth</a:t>
            </a:r>
          </a:p>
        </p:txBody>
      </p:sp>
      <p:sp>
        <p:nvSpPr>
          <p:cNvPr id="8" name="TextBox 7">
            <a:extLst>
              <a:ext uri="{FF2B5EF4-FFF2-40B4-BE49-F238E27FC236}">
                <a16:creationId xmlns:a16="http://schemas.microsoft.com/office/drawing/2014/main" id="{38CEF17D-3597-472B-A3B3-F3EEA6A8B519}"/>
              </a:ext>
            </a:extLst>
          </p:cNvPr>
          <p:cNvSpPr txBox="1"/>
          <p:nvPr/>
        </p:nvSpPr>
        <p:spPr>
          <a:xfrm>
            <a:off x="8186032" y="3228944"/>
            <a:ext cx="1531706" cy="400110"/>
          </a:xfrm>
          <a:prstGeom prst="rect">
            <a:avLst/>
          </a:prstGeom>
          <a:noFill/>
        </p:spPr>
        <p:txBody>
          <a:bodyPr wrap="square" rtlCol="0" anchor="ctr" anchorCtr="0">
            <a:spAutoFit/>
          </a:bodyPr>
          <a:lstStyle/>
          <a:p>
            <a:pPr algn="ctr"/>
            <a:r>
              <a:rPr lang="en-GB" sz="2000" dirty="0"/>
              <a:t>Atmosphere</a:t>
            </a:r>
          </a:p>
        </p:txBody>
      </p:sp>
    </p:spTree>
    <p:extLst>
      <p:ext uri="{BB962C8B-B14F-4D97-AF65-F5344CB8AC3E}">
        <p14:creationId xmlns:p14="http://schemas.microsoft.com/office/powerpoint/2010/main" val="2452060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14">
            <a:extLst>
              <a:ext uri="{FF2B5EF4-FFF2-40B4-BE49-F238E27FC236}">
                <a16:creationId xmlns:a16="http://schemas.microsoft.com/office/drawing/2014/main" id="{F502B5D2-ADEA-4941-BEA3-22C81D042F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46166" y="438503"/>
            <a:ext cx="1689896" cy="409359"/>
          </a:xfrm>
          <a:prstGeom prst="rect">
            <a:avLst/>
          </a:prstGeom>
          <a:noFill/>
          <a:ln w="9525">
            <a:noFill/>
            <a:miter lim="800000"/>
            <a:headEnd/>
            <a:tailEnd/>
          </a:ln>
        </p:spPr>
      </p:pic>
      <p:sp>
        <p:nvSpPr>
          <p:cNvPr id="2" name="TextBox 1">
            <a:extLst>
              <a:ext uri="{FF2B5EF4-FFF2-40B4-BE49-F238E27FC236}">
                <a16:creationId xmlns:a16="http://schemas.microsoft.com/office/drawing/2014/main" id="{6953E921-1667-419F-807C-97E1D0893214}"/>
              </a:ext>
            </a:extLst>
          </p:cNvPr>
          <p:cNvSpPr txBox="1"/>
          <p:nvPr/>
        </p:nvSpPr>
        <p:spPr>
          <a:xfrm>
            <a:off x="220134" y="3709205"/>
            <a:ext cx="2399776" cy="2677656"/>
          </a:xfrm>
          <a:prstGeom prst="rect">
            <a:avLst/>
          </a:prstGeom>
          <a:noFill/>
        </p:spPr>
        <p:txBody>
          <a:bodyPr wrap="square" rtlCol="0">
            <a:spAutoFit/>
          </a:bodyPr>
          <a:lstStyle/>
          <a:p>
            <a:r>
              <a:rPr lang="en-GB" sz="2400" dirty="0"/>
              <a:t>The Sun radiates heat onto the Earth’s surface. Most of the heat is absorbed but some is reflected back into space.</a:t>
            </a:r>
          </a:p>
        </p:txBody>
      </p:sp>
      <p:sp>
        <p:nvSpPr>
          <p:cNvPr id="3" name="TextBox 2">
            <a:extLst>
              <a:ext uri="{FF2B5EF4-FFF2-40B4-BE49-F238E27FC236}">
                <a16:creationId xmlns:a16="http://schemas.microsoft.com/office/drawing/2014/main" id="{3D43DF55-CC97-47BA-B57C-6E8EF3BCD043}"/>
              </a:ext>
            </a:extLst>
          </p:cNvPr>
          <p:cNvSpPr txBox="1"/>
          <p:nvPr/>
        </p:nvSpPr>
        <p:spPr>
          <a:xfrm>
            <a:off x="1490608" y="2081773"/>
            <a:ext cx="975189" cy="523220"/>
          </a:xfrm>
          <a:prstGeom prst="rect">
            <a:avLst/>
          </a:prstGeom>
          <a:noFill/>
        </p:spPr>
        <p:txBody>
          <a:bodyPr wrap="square" rtlCol="0" anchor="ctr" anchorCtr="0">
            <a:spAutoFit/>
          </a:bodyPr>
          <a:lstStyle/>
          <a:p>
            <a:pPr algn="ctr"/>
            <a:r>
              <a:rPr lang="en-GB" sz="2800" dirty="0"/>
              <a:t>Sun</a:t>
            </a:r>
          </a:p>
        </p:txBody>
      </p:sp>
      <p:sp>
        <p:nvSpPr>
          <p:cNvPr id="7" name="TextBox 6">
            <a:extLst>
              <a:ext uri="{FF2B5EF4-FFF2-40B4-BE49-F238E27FC236}">
                <a16:creationId xmlns:a16="http://schemas.microsoft.com/office/drawing/2014/main" id="{E7001E3D-EEC6-49E3-86CA-8DC47AED2277}"/>
              </a:ext>
            </a:extLst>
          </p:cNvPr>
          <p:cNvSpPr txBox="1"/>
          <p:nvPr/>
        </p:nvSpPr>
        <p:spPr>
          <a:xfrm>
            <a:off x="5608099" y="5632809"/>
            <a:ext cx="975802" cy="523220"/>
          </a:xfrm>
          <a:prstGeom prst="rect">
            <a:avLst/>
          </a:prstGeom>
          <a:noFill/>
        </p:spPr>
        <p:txBody>
          <a:bodyPr wrap="square" rtlCol="0" anchor="ctr" anchorCtr="0">
            <a:spAutoFit/>
          </a:bodyPr>
          <a:lstStyle/>
          <a:p>
            <a:pPr algn="ctr"/>
            <a:r>
              <a:rPr lang="en-GB" sz="2800" dirty="0"/>
              <a:t>Earth</a:t>
            </a:r>
          </a:p>
        </p:txBody>
      </p:sp>
      <p:sp>
        <p:nvSpPr>
          <p:cNvPr id="8" name="TextBox 7">
            <a:extLst>
              <a:ext uri="{FF2B5EF4-FFF2-40B4-BE49-F238E27FC236}">
                <a16:creationId xmlns:a16="http://schemas.microsoft.com/office/drawing/2014/main" id="{38CEF17D-3597-472B-A3B3-F3EEA6A8B519}"/>
              </a:ext>
            </a:extLst>
          </p:cNvPr>
          <p:cNvSpPr txBox="1"/>
          <p:nvPr/>
        </p:nvSpPr>
        <p:spPr>
          <a:xfrm>
            <a:off x="5110724" y="2998201"/>
            <a:ext cx="1970552" cy="523220"/>
          </a:xfrm>
          <a:prstGeom prst="rect">
            <a:avLst/>
          </a:prstGeom>
          <a:noFill/>
        </p:spPr>
        <p:txBody>
          <a:bodyPr wrap="square" rtlCol="0" anchor="ctr" anchorCtr="0">
            <a:spAutoFit/>
          </a:bodyPr>
          <a:lstStyle/>
          <a:p>
            <a:pPr algn="ctr"/>
            <a:r>
              <a:rPr lang="en-GB" sz="2800" dirty="0"/>
              <a:t>Atmosphere</a:t>
            </a:r>
          </a:p>
        </p:txBody>
      </p:sp>
      <p:sp>
        <p:nvSpPr>
          <p:cNvPr id="4" name="TextBox 3">
            <a:extLst>
              <a:ext uri="{FF2B5EF4-FFF2-40B4-BE49-F238E27FC236}">
                <a16:creationId xmlns:a16="http://schemas.microsoft.com/office/drawing/2014/main" id="{8F1B489D-A132-4170-B70B-ECD6EA22DD65}"/>
              </a:ext>
            </a:extLst>
          </p:cNvPr>
          <p:cNvSpPr txBox="1"/>
          <p:nvPr/>
        </p:nvSpPr>
        <p:spPr>
          <a:xfrm>
            <a:off x="8232100" y="1252690"/>
            <a:ext cx="3647326" cy="1938992"/>
          </a:xfrm>
          <a:prstGeom prst="rect">
            <a:avLst/>
          </a:prstGeom>
          <a:noFill/>
        </p:spPr>
        <p:txBody>
          <a:bodyPr wrap="square" rtlCol="0">
            <a:spAutoFit/>
          </a:bodyPr>
          <a:lstStyle/>
          <a:p>
            <a:r>
              <a:rPr lang="en-GB" sz="2400" dirty="0"/>
              <a:t>The Earth’s surface loses heat but some of that heat is trapped by greenhouses gases in the atmosphere and reflected back to Earth. </a:t>
            </a:r>
          </a:p>
        </p:txBody>
      </p:sp>
      <p:sp>
        <p:nvSpPr>
          <p:cNvPr id="5" name="TextBox 4">
            <a:extLst>
              <a:ext uri="{FF2B5EF4-FFF2-40B4-BE49-F238E27FC236}">
                <a16:creationId xmlns:a16="http://schemas.microsoft.com/office/drawing/2014/main" id="{82F041D9-5241-4BC6-AB4B-CA9703051CE8}"/>
              </a:ext>
            </a:extLst>
          </p:cNvPr>
          <p:cNvSpPr txBox="1"/>
          <p:nvPr/>
        </p:nvSpPr>
        <p:spPr>
          <a:xfrm>
            <a:off x="3112038" y="201531"/>
            <a:ext cx="6943725" cy="646331"/>
          </a:xfrm>
          <a:prstGeom prst="rect">
            <a:avLst/>
          </a:prstGeom>
          <a:noFill/>
        </p:spPr>
        <p:txBody>
          <a:bodyPr wrap="square" rtlCol="0">
            <a:spAutoFit/>
          </a:bodyPr>
          <a:lstStyle/>
          <a:p>
            <a:r>
              <a:rPr lang="en-GB" sz="3600" dirty="0">
                <a:latin typeface="Adelle Rg" panose="02000503060000020004" pitchFamily="50" charset="0"/>
              </a:rPr>
              <a:t>What is the greenhouse effect?</a:t>
            </a:r>
            <a:endParaRPr lang="en-GB" sz="3600" dirty="0"/>
          </a:p>
        </p:txBody>
      </p:sp>
    </p:spTree>
    <p:extLst>
      <p:ext uri="{BB962C8B-B14F-4D97-AF65-F5344CB8AC3E}">
        <p14:creationId xmlns:p14="http://schemas.microsoft.com/office/powerpoint/2010/main" val="3812286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5641" r="26539"/>
          <a:stretch/>
        </p:blipFill>
        <p:spPr>
          <a:xfrm>
            <a:off x="6084967" y="10"/>
            <a:ext cx="610703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9" name="Picture 14">
            <a:extLst>
              <a:ext uri="{FF2B5EF4-FFF2-40B4-BE49-F238E27FC236}">
                <a16:creationId xmlns:a16="http://schemas.microsoft.com/office/drawing/2014/main" id="{F502B5D2-ADEA-4941-BEA3-22C81D042F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46166" y="438503"/>
            <a:ext cx="1689896" cy="409359"/>
          </a:xfrm>
          <a:prstGeom prst="rect">
            <a:avLst/>
          </a:prstGeom>
          <a:noFill/>
          <a:ln w="9525">
            <a:noFill/>
            <a:miter lim="800000"/>
            <a:headEnd/>
            <a:tailEnd/>
          </a:ln>
        </p:spPr>
      </p:pic>
      <p:sp>
        <p:nvSpPr>
          <p:cNvPr id="8" name="Title 1">
            <a:extLst>
              <a:ext uri="{FF2B5EF4-FFF2-40B4-BE49-F238E27FC236}">
                <a16:creationId xmlns:a16="http://schemas.microsoft.com/office/drawing/2014/main" id="{22600D4F-D66F-4694-85ED-C0BA12E7FEDB}"/>
              </a:ext>
            </a:extLst>
          </p:cNvPr>
          <p:cNvSpPr>
            <a:spLocks noGrp="1"/>
          </p:cNvSpPr>
          <p:nvPr>
            <p:ph type="title"/>
          </p:nvPr>
        </p:nvSpPr>
        <p:spPr>
          <a:xfrm>
            <a:off x="446166" y="1169284"/>
            <a:ext cx="5192634" cy="5361869"/>
          </a:xfrm>
        </p:spPr>
        <p:txBody>
          <a:bodyPr>
            <a:noAutofit/>
          </a:bodyPr>
          <a:lstStyle/>
          <a:p>
            <a:r>
              <a:rPr lang="en-GB" sz="3600" dirty="0">
                <a:latin typeface="Adelle Rg" panose="02000503060000020004" pitchFamily="50" charset="0"/>
              </a:rPr>
              <a:t>Climate change and the marine environment</a:t>
            </a:r>
            <a:br>
              <a:rPr lang="en-GB" sz="2000" dirty="0">
                <a:latin typeface="Adelle Rg" panose="02000503060000020004" pitchFamily="50" charset="0"/>
              </a:rPr>
            </a:br>
            <a:br>
              <a:rPr lang="en-GB" sz="2000" dirty="0">
                <a:latin typeface="Adelle Rg" panose="02000503060000020004" pitchFamily="50" charset="0"/>
              </a:rPr>
            </a:br>
            <a:r>
              <a:rPr lang="en-GB" sz="2400" dirty="0">
                <a:effectLst/>
                <a:latin typeface="+mn-lt"/>
                <a:ea typeface="Calibri" panose="020F0502020204030204" pitchFamily="34" charset="0"/>
                <a:cs typeface="Times New Roman" panose="02020603050405020304" pitchFamily="18" charset="0"/>
              </a:rPr>
              <a:t>Since the 1970s, the oceans have absorbed more than 90% of the excess heat energy trapped by greenhouse gases. </a:t>
            </a:r>
            <a:br>
              <a:rPr lang="en-GB" sz="2400" dirty="0">
                <a:effectLst/>
                <a:latin typeface="+mn-lt"/>
                <a:ea typeface="Calibri" panose="020F0502020204030204" pitchFamily="34" charset="0"/>
                <a:cs typeface="Times New Roman" panose="02020603050405020304" pitchFamily="18" charset="0"/>
              </a:rPr>
            </a:br>
            <a:br>
              <a:rPr lang="en-GB" sz="2400" dirty="0">
                <a:effectLst/>
                <a:latin typeface="+mn-lt"/>
                <a:ea typeface="Calibri" panose="020F0502020204030204" pitchFamily="34" charset="0"/>
                <a:cs typeface="Times New Roman" panose="02020603050405020304" pitchFamily="18" charset="0"/>
              </a:rPr>
            </a:br>
            <a:r>
              <a:rPr lang="en-GB" sz="2400" dirty="0">
                <a:effectLst/>
                <a:latin typeface="+mn-lt"/>
                <a:ea typeface="Calibri" panose="020F0502020204030204" pitchFamily="34" charset="0"/>
                <a:cs typeface="Times New Roman" panose="02020603050405020304" pitchFamily="18" charset="0"/>
              </a:rPr>
              <a:t>As a result, the oceans have warmed by about 1</a:t>
            </a:r>
            <a:r>
              <a:rPr lang="en-GB" sz="2400" dirty="0">
                <a:solidFill>
                  <a:srgbClr val="000000"/>
                </a:solidFill>
                <a:effectLst/>
                <a:latin typeface="+mn-lt"/>
                <a:ea typeface="Calibri" panose="020F0502020204030204" pitchFamily="34" charset="0"/>
                <a:cs typeface="Calibri" panose="020F0502020204030204" pitchFamily="34" charset="0"/>
              </a:rPr>
              <a:t>°C. </a:t>
            </a:r>
            <a:br>
              <a:rPr lang="en-GB" sz="2400" dirty="0">
                <a:solidFill>
                  <a:srgbClr val="000000"/>
                </a:solidFill>
                <a:effectLst/>
                <a:latin typeface="+mn-lt"/>
                <a:ea typeface="Calibri" panose="020F0502020204030204" pitchFamily="34" charset="0"/>
                <a:cs typeface="Calibri" panose="020F0502020204030204" pitchFamily="34" charset="0"/>
              </a:rPr>
            </a:br>
            <a:br>
              <a:rPr lang="en-GB" sz="2400" dirty="0">
                <a:solidFill>
                  <a:srgbClr val="000000"/>
                </a:solidFill>
                <a:effectLst/>
                <a:latin typeface="+mn-lt"/>
                <a:ea typeface="Calibri" panose="020F0502020204030204" pitchFamily="34" charset="0"/>
                <a:cs typeface="Calibri" panose="020F0502020204030204" pitchFamily="34" charset="0"/>
              </a:rPr>
            </a:br>
            <a:r>
              <a:rPr lang="en-GB" sz="2400" dirty="0">
                <a:solidFill>
                  <a:srgbClr val="000000"/>
                </a:solidFill>
                <a:effectLst/>
                <a:latin typeface="+mn-lt"/>
                <a:ea typeface="Calibri" panose="020F0502020204030204" pitchFamily="34" charset="0"/>
                <a:cs typeface="Calibri" panose="020F0502020204030204" pitchFamily="34" charset="0"/>
              </a:rPr>
              <a:t>Many marine organisms are sensitive to small changes in their environment and are under threat as a result of climate change.</a:t>
            </a:r>
            <a:endParaRPr lang="en-GB" sz="2200" dirty="0">
              <a:latin typeface="+mn-lt"/>
            </a:endParaRPr>
          </a:p>
        </p:txBody>
      </p:sp>
    </p:spTree>
    <p:extLst>
      <p:ext uri="{BB962C8B-B14F-4D97-AF65-F5344CB8AC3E}">
        <p14:creationId xmlns:p14="http://schemas.microsoft.com/office/powerpoint/2010/main" val="3872611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46166" y="953389"/>
            <a:ext cx="4468811" cy="5632311"/>
          </a:xfrm>
        </p:spPr>
        <p:txBody>
          <a:bodyPr>
            <a:spAutoFit/>
          </a:bodyPr>
          <a:lstStyle/>
          <a:p>
            <a:pPr algn="l"/>
            <a:r>
              <a:rPr lang="en-GB" sz="3600" dirty="0">
                <a:latin typeface="Adelle Rg" panose="02000503060000020004" pitchFamily="50" charset="0"/>
              </a:rPr>
              <a:t>Oysters in Yorkshire</a:t>
            </a:r>
            <a:br>
              <a:rPr lang="en-GB" sz="2000" dirty="0">
                <a:latin typeface="Adelle Rg" panose="02000503060000020004" pitchFamily="50" charset="0"/>
              </a:rPr>
            </a:br>
            <a:br>
              <a:rPr lang="en-GB" sz="2000" dirty="0">
                <a:latin typeface="Adelle Rg" panose="02000503060000020004" pitchFamily="50" charset="0"/>
              </a:rPr>
            </a:br>
            <a:r>
              <a:rPr lang="en-GB" sz="2200" dirty="0">
                <a:latin typeface="+mn-lt"/>
              </a:rPr>
              <a:t>There used to be a flat oyster reef so large</a:t>
            </a:r>
            <a:r>
              <a:rPr lang="en-GB" sz="2200" dirty="0">
                <a:effectLst/>
                <a:latin typeface="Calibri" panose="020F0502020204030204" pitchFamily="34" charset="0"/>
                <a:ea typeface="Calibri" panose="020F0502020204030204" pitchFamily="34" charset="0"/>
                <a:cs typeface="Times New Roman" panose="02020603050405020304" pitchFamily="18" charset="0"/>
              </a:rPr>
              <a:t> in the Humber estuary that it stretched across the entire width of the estuary and was so big that the oysters’ hard shells were a danger to ships!</a:t>
            </a:r>
            <a:br>
              <a:rPr lang="en-GB" sz="2200" dirty="0">
                <a:effectLst/>
                <a:latin typeface="Calibri" panose="020F0502020204030204" pitchFamily="34" charset="0"/>
                <a:ea typeface="Calibri" panose="020F0502020204030204" pitchFamily="34" charset="0"/>
                <a:cs typeface="Times New Roman" panose="02020603050405020304" pitchFamily="18" charset="0"/>
              </a:rPr>
            </a:br>
            <a:br>
              <a:rPr lang="en-GB" sz="2200" dirty="0">
                <a:effectLst/>
                <a:latin typeface="Calibri" panose="020F0502020204030204" pitchFamily="34" charset="0"/>
                <a:ea typeface="Calibri" panose="020F0502020204030204" pitchFamily="34" charset="0"/>
                <a:cs typeface="Times New Roman" panose="02020603050405020304" pitchFamily="18" charset="0"/>
              </a:rPr>
            </a:br>
            <a:r>
              <a:rPr lang="en-GB" sz="2200" dirty="0">
                <a:latin typeface="Calibri" panose="020F0502020204030204" pitchFamily="34" charset="0"/>
                <a:ea typeface="Calibri" panose="020F0502020204030204" pitchFamily="34" charset="0"/>
                <a:cs typeface="Times New Roman" panose="02020603050405020304" pitchFamily="18" charset="0"/>
              </a:rPr>
              <a:t>Sadly</a:t>
            </a:r>
            <a:r>
              <a:rPr lang="en-GB" sz="2200" dirty="0">
                <a:effectLst/>
                <a:latin typeface="Calibri" panose="020F0502020204030204" pitchFamily="34" charset="0"/>
                <a:ea typeface="Calibri" panose="020F0502020204030204" pitchFamily="34" charset="0"/>
                <a:cs typeface="Times New Roman" panose="02020603050405020304" pitchFamily="18" charset="0"/>
              </a:rPr>
              <a:t>, because </a:t>
            </a:r>
            <a:r>
              <a:rPr lang="en-GB" sz="2200">
                <a:effectLst/>
                <a:latin typeface="Calibri" panose="020F0502020204030204" pitchFamily="34" charset="0"/>
                <a:ea typeface="Calibri" panose="020F0502020204030204" pitchFamily="34" charset="0"/>
                <a:cs typeface="Times New Roman" panose="02020603050405020304" pitchFamily="18" charset="0"/>
              </a:rPr>
              <a:t>of overfishing </a:t>
            </a:r>
            <a:r>
              <a:rPr lang="en-GB" sz="2200" dirty="0">
                <a:effectLst/>
                <a:latin typeface="Calibri" panose="020F0502020204030204" pitchFamily="34" charset="0"/>
                <a:ea typeface="Calibri" panose="020F0502020204030204" pitchFamily="34" charset="0"/>
                <a:cs typeface="Times New Roman" panose="02020603050405020304" pitchFamily="18" charset="0"/>
              </a:rPr>
              <a:t>and pollution, that oyster reef is now a distant memory and only a few flat oysters remain. </a:t>
            </a:r>
            <a:r>
              <a:rPr lang="en-US" sz="2200" dirty="0">
                <a:latin typeface="+mn-lt"/>
              </a:rPr>
              <a:t>Yorkshire Wildlife Trust</a:t>
            </a:r>
            <a:r>
              <a:rPr lang="en-US" sz="2200" kern="1200" dirty="0">
                <a:solidFill>
                  <a:schemeClr val="tx1"/>
                </a:solidFill>
                <a:latin typeface="+mn-lt"/>
                <a:ea typeface="+mj-ea"/>
                <a:cs typeface="+mj-cs"/>
              </a:rPr>
              <a:t> are working hard to bring flat oyster reefs back to the Humber estuary. </a:t>
            </a:r>
            <a:endParaRPr lang="en-GB" sz="2200" dirty="0">
              <a:latin typeface="Calibri" panose="020F050202020403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143501" y="1233644"/>
            <a:ext cx="6705598" cy="4476344"/>
          </a:xfrm>
          <a:prstGeom prst="rect">
            <a:avLst/>
          </a:prstGeom>
        </p:spPr>
      </p:pic>
      <p:pic>
        <p:nvPicPr>
          <p:cNvPr id="9" name="Picture 14">
            <a:extLst>
              <a:ext uri="{FF2B5EF4-FFF2-40B4-BE49-F238E27FC236}">
                <a16:creationId xmlns:a16="http://schemas.microsoft.com/office/drawing/2014/main" id="{F502B5D2-ADEA-4941-BEA3-22C81D042F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46166" y="438503"/>
            <a:ext cx="1689896" cy="409359"/>
          </a:xfrm>
          <a:prstGeom prst="rect">
            <a:avLst/>
          </a:prstGeom>
          <a:noFill/>
          <a:ln w="9525">
            <a:noFill/>
            <a:miter lim="800000"/>
            <a:headEnd/>
            <a:tailEnd/>
          </a:ln>
        </p:spPr>
      </p:pic>
    </p:spTree>
    <p:extLst>
      <p:ext uri="{BB962C8B-B14F-4D97-AF65-F5344CB8AC3E}">
        <p14:creationId xmlns:p14="http://schemas.microsoft.com/office/powerpoint/2010/main" val="33179698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WT presentation_green" id="{34AABBA0-B949-46CB-A785-B4854880F903}" vid="{07F5BEC5-C311-4F57-8FFB-A43EF812DC68}"/>
    </a:ext>
  </a:extLst>
</a:theme>
</file>

<file path=docProps/app.xml><?xml version="1.0" encoding="utf-8"?>
<Properties xmlns="http://schemas.openxmlformats.org/officeDocument/2006/extended-properties" xmlns:vt="http://schemas.openxmlformats.org/officeDocument/2006/docPropsVTypes">
  <Template>YWT presentation_green</Template>
  <TotalTime>331</TotalTime>
  <Words>1118</Words>
  <Application>Microsoft Office PowerPoint</Application>
  <PresentationFormat>Widescreen</PresentationFormat>
  <Paragraphs>33</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Adelle Rg</vt:lpstr>
      <vt:lpstr>Arial</vt:lpstr>
      <vt:lpstr>Calibri</vt:lpstr>
      <vt:lpstr>Calibri Light</vt:lpstr>
      <vt:lpstr>Wingdings</vt:lpstr>
      <vt:lpstr>Office Theme</vt:lpstr>
      <vt:lpstr>PowerPoint Presentation</vt:lpstr>
      <vt:lpstr>Learning Outcomes  By the end of today, you should be able to: n  Describe what climate change is n  Explain what the greenhouse effect is and how human  activities contribute to this n  Discuss the impacts that humans have on the marine  environment and the cutting edge scientific work that  Yorkshire Wildlife Trust are carrying out to restore important  habitats to the Humber estuary</vt:lpstr>
      <vt:lpstr>What is climate change?  Climate change is the long-term change in the Earth’s average conditions, such as changes in air temperatures, sea temperatures and rainfall. Over long periods of time the Earth’s climate naturally fluctuates.</vt:lpstr>
      <vt:lpstr>What is climate change?  In recent years, the Earth’s climate has been changing far more quickly than previously seen because of human activities – this is called man-made climate change.</vt:lpstr>
      <vt:lpstr>What causes climate change?  Burning fossil fuels releases greenhouse gases. Greenhouse gases include carbon dioxide, methane, nitrous oxide and CFCs (chlorofluorocarbons).  Greenhouse gases retain heat from the Sun in the Earth’s atmosphere, leading to global warming.  Global warming is the rise in the average temperature of the Earth's surface.</vt:lpstr>
      <vt:lpstr>What is the greenhouse effect?  The greenhouse effect is the retention of heat in the atmosphere caused by the build-up of greenhouse gases.   The greenhouse effect is natural and keeps Earth at a temperature that allows life to flourish. However, in the last century, carbon dioxide in Earth’s atmosphere has been rising due to human activities.  More greenhouse gases in the atmosphere lead to more heat being trapped by Earth’s atmosphere, causing global warming.</vt:lpstr>
      <vt:lpstr>PowerPoint Presentation</vt:lpstr>
      <vt:lpstr>Climate change and the marine environment  Since the 1970s, the oceans have absorbed more than 90% of the excess heat energy trapped by greenhouse gases.   As a result, the oceans have warmed by about 1°C.   Many marine organisms are sensitive to small changes in their environment and are under threat as a result of climate change.</vt:lpstr>
      <vt:lpstr>Oysters in Yorkshire  There used to be a flat oyster reef so large in the Humber estuary that it stretched across the entire width of the estuary and was so big that the oysters’ hard shells were a danger to ships!  Sadly, because of overfishing and pollution, that oyster reef is now a distant memory and only a few flat oysters remain. Yorkshire Wildlife Trust are working hard to bring flat oyster reefs back to the Humber estuary. </vt:lpstr>
      <vt:lpstr>Bringing oysters back to the Humber…  Explore the process below that our expert team follow to restore oyster reefs at Spurn:  Step 1: 100,000 juvenile flat oysters were brought over from the west coast of England in 2021. The oysters were then cleaned and checked to make sure that they didn’t transfer any undesirable organisms or invasive species into the Humber  Step 2: The oysters were quarantined in containers of UV-sterilised seawater to ensure that the water inside the oysters wasn’t harbouring anything harmful</vt:lpstr>
      <vt:lpstr>Bringing oysters back to the Humber…  Step 3: The oysters were placed into specially designed mesh boxes that were then strapped to trestle structures fixed into the mudflats. This is to ensure we can keep a population of oysters safe and easy to monitor  Step 4: Each month, our expert team of marine biologists check the oysters’ health, weight and growth.  Hopefully, one day, there will once again be a thriving flat oyster reef in the Humber estuary!</vt:lpstr>
      <vt:lpstr>PowerPoint Presentation</vt:lpstr>
      <vt:lpstr>A planet saving plant!  In the 1900s, there was a seagrass meadow at Spurn in East Yorkshire that stretched across 480 hectares - that’s the equivalent to more than 700 football pitches! Sadly, because of industrial and agricultural pollution running into the sea, today less than 5% of that seagrass meadow is left.   But there’s good news! Our team of expert marine biologists are working tirelessly to restore Spurn’s seagrass meadow to its former glory.</vt:lpstr>
      <vt:lpstr>Restoring seagrass  Explore the planting process below that our expert team follow to restore seagrass at Spurn:  Step 1: The area for planting is marked off with posts to protect it  Step 2: Seagrass seeds are carefully collected from the remaining seagrass meadow  Step 3: Seeds are wrapped in biodegradable pouches so they are less likely to be swept away when planted  Step 4: Seed pouches are then planted by hand in the mud using a tool called a pottiputki.</vt:lpstr>
      <vt:lpstr>PowerPoint Presentation</vt:lpstr>
      <vt:lpstr>PowerPoint Presentation</vt:lpstr>
    </vt:vector>
  </TitlesOfParts>
  <Company>Yorkshire Wildlife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Sally Henderson</dc:creator>
  <cp:lastModifiedBy>Sophie Wilson</cp:lastModifiedBy>
  <cp:revision>31</cp:revision>
  <dcterms:created xsi:type="dcterms:W3CDTF">2021-03-15T14:37:41Z</dcterms:created>
  <dcterms:modified xsi:type="dcterms:W3CDTF">2021-12-15T18:54:01Z</dcterms:modified>
</cp:coreProperties>
</file>