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63" r:id="rId4"/>
    <p:sldId id="264" r:id="rId5"/>
    <p:sldId id="265" r:id="rId6"/>
    <p:sldId id="278" r:id="rId7"/>
    <p:sldId id="266" r:id="rId8"/>
    <p:sldId id="257" r:id="rId9"/>
    <p:sldId id="269" r:id="rId10"/>
    <p:sldId id="274" r:id="rId11"/>
    <p:sldId id="275" r:id="rId12"/>
    <p:sldId id="276" r:id="rId13"/>
    <p:sldId id="277" r:id="rId14"/>
    <p:sldId id="261" r:id="rId15"/>
    <p:sldId id="272" r:id="rId16"/>
    <p:sldId id="273"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948C3-DEBD-4442-8F58-356BEAD718B0}" type="datetimeFigureOut">
              <a:rPr lang="en-GB" smtClean="0"/>
              <a:t>15/12/2021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68E4F-3324-465C-8717-A3FFD3E0CB15}" type="slidenum">
              <a:rPr lang="en-GB" smtClean="0"/>
              <a:t>‹#›</a:t>
            </a:fld>
            <a:endParaRPr lang="en-GB"/>
          </a:p>
        </p:txBody>
      </p:sp>
    </p:spTree>
    <p:extLst>
      <p:ext uri="{BB962C8B-B14F-4D97-AF65-F5344CB8AC3E}">
        <p14:creationId xmlns:p14="http://schemas.microsoft.com/office/powerpoint/2010/main" val="351906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80385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108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380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25654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2FA77F-8DC5-4709-8F24-51978ACD651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22105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4486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2FA77F-8DC5-4709-8F24-51978ACD651D}"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7840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2FA77F-8DC5-4709-8F24-51978ACD651D}"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168739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FA77F-8DC5-4709-8F24-51978ACD651D}"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30974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42115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FA77F-8DC5-4709-8F24-51978ACD651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C381F-421B-44A2-A8BD-7B62D1CA9C6E}" type="slidenum">
              <a:rPr lang="en-GB" smtClean="0"/>
              <a:t>‹#›</a:t>
            </a:fld>
            <a:endParaRPr lang="en-GB"/>
          </a:p>
        </p:txBody>
      </p:sp>
    </p:spTree>
    <p:extLst>
      <p:ext uri="{BB962C8B-B14F-4D97-AF65-F5344CB8AC3E}">
        <p14:creationId xmlns:p14="http://schemas.microsoft.com/office/powerpoint/2010/main" val="37096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FA77F-8DC5-4709-8F24-51978ACD651D}"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381F-421B-44A2-A8BD-7B62D1CA9C6E}" type="slidenum">
              <a:rPr lang="en-GB" smtClean="0"/>
              <a:t>‹#›</a:t>
            </a:fld>
            <a:endParaRPr lang="en-GB"/>
          </a:p>
        </p:txBody>
      </p:sp>
    </p:spTree>
    <p:extLst>
      <p:ext uri="{BB962C8B-B14F-4D97-AF65-F5344CB8AC3E}">
        <p14:creationId xmlns:p14="http://schemas.microsoft.com/office/powerpoint/2010/main" val="130287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15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267875"/>
            <a:ext cx="5104383" cy="5133713"/>
          </a:xfrm>
        </p:spPr>
        <p:txBody>
          <a:bodyPr>
            <a:spAutoFit/>
          </a:bodyPr>
          <a:lstStyle/>
          <a:p>
            <a:pPr marR="0" algn="l" rtl="0"/>
            <a:r>
              <a:rPr lang="en-GB" sz="4000" dirty="0">
                <a:latin typeface="Adelle Rg" panose="02000503060000020004" pitchFamily="50" charset="0"/>
              </a:rPr>
              <a:t>The world needs oysters</a:t>
            </a:r>
            <a:br>
              <a:rPr lang="en-GB" sz="2000" dirty="0">
                <a:latin typeface="Adelle Rg" panose="02000503060000020004" pitchFamily="50" charset="0"/>
              </a:rPr>
            </a:br>
            <a:br>
              <a:rPr lang="en-GB" sz="2000" dirty="0">
                <a:latin typeface="Adelle Rg" panose="02000503060000020004" pitchFamily="50" charset="0"/>
              </a:rPr>
            </a:br>
            <a:br>
              <a:rPr lang="en-GB" sz="2000" dirty="0">
                <a:latin typeface="Adelle Rg" panose="02000503060000020004" pitchFamily="50" charset="0"/>
              </a:rPr>
            </a:br>
            <a:r>
              <a:rPr lang="en-GB" sz="2800" b="1" i="0" u="none" strike="noStrike" baseline="0" dirty="0">
                <a:latin typeface="+mn-lt"/>
              </a:rPr>
              <a:t>Local builders:</a:t>
            </a:r>
            <a:br>
              <a:rPr lang="en-GB" sz="2400" b="1" i="0" u="none" strike="noStrike" baseline="0" dirty="0">
                <a:latin typeface="+mn-lt"/>
              </a:rPr>
            </a:br>
            <a:br>
              <a:rPr lang="en-GB" sz="2400" b="1" i="0" u="none" strike="noStrike" baseline="0" dirty="0">
                <a:latin typeface="+mn-lt"/>
              </a:rPr>
            </a:br>
            <a:r>
              <a:rPr lang="en-GB" sz="2400" b="0" i="0" u="none" strike="noStrike" baseline="0" dirty="0">
                <a:solidFill>
                  <a:srgbClr val="404040"/>
                </a:solidFill>
                <a:latin typeface="+mn-lt"/>
              </a:rPr>
              <a:t>If the conditions are right and oysters are left undisturbed for a long period of time, hundreds of thousands of oysters will fuse together to form a reef. Much like a coral reef, an oyster reef provides a fantastic habitat and shelter for lots of different animals, such as juvenile fish, crabs and sea snails. </a:t>
            </a:r>
            <a:endParaRPr lang="en-GB" sz="2800" dirty="0">
              <a:latin typeface="+mn-l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49918"/>
            <a:ext cx="6558163" cy="6558163"/>
          </a:xfrm>
          <a:prstGeom prst="rect">
            <a:avLst/>
          </a:prstGeom>
        </p:spPr>
      </p:pic>
    </p:spTree>
    <p:extLst>
      <p:ext uri="{BB962C8B-B14F-4D97-AF65-F5344CB8AC3E}">
        <p14:creationId xmlns:p14="http://schemas.microsoft.com/office/powerpoint/2010/main" val="28425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932673"/>
            <a:ext cx="5104383" cy="3804118"/>
          </a:xfrm>
        </p:spPr>
        <p:txBody>
          <a:bodyPr>
            <a:spAutoFit/>
          </a:bodyPr>
          <a:lstStyle/>
          <a:p>
            <a:pPr marR="0" algn="l" rtl="0"/>
            <a:r>
              <a:rPr lang="en-GB" sz="4000" dirty="0">
                <a:latin typeface="Adelle Rg" panose="02000503060000020004" pitchFamily="50" charset="0"/>
              </a:rPr>
              <a:t>The world needs oysters</a:t>
            </a:r>
            <a:br>
              <a:rPr lang="en-GB" sz="2000" dirty="0">
                <a:latin typeface="Adelle Rg" panose="02000503060000020004" pitchFamily="50" charset="0"/>
              </a:rPr>
            </a:br>
            <a:br>
              <a:rPr lang="en-GB" sz="2000" dirty="0">
                <a:latin typeface="Adelle Rg" panose="02000503060000020004" pitchFamily="50" charset="0"/>
              </a:rPr>
            </a:br>
            <a:br>
              <a:rPr lang="en-GB" sz="2000" dirty="0">
                <a:latin typeface="Adelle Rg" panose="02000503060000020004" pitchFamily="50" charset="0"/>
              </a:rPr>
            </a:br>
            <a:r>
              <a:rPr lang="en-GB" sz="2800" b="1" i="0" u="none" strike="noStrike" baseline="0" dirty="0">
                <a:latin typeface="+mn-lt"/>
              </a:rPr>
              <a:t>Line of defence:</a:t>
            </a:r>
            <a:br>
              <a:rPr lang="en-GB" sz="2400" b="1" i="0" u="none" strike="noStrike" baseline="0" dirty="0">
                <a:latin typeface="+mn-lt"/>
              </a:rPr>
            </a:br>
            <a:br>
              <a:rPr lang="en-GB" sz="2400" b="1" i="0" u="none" strike="noStrike" baseline="0" dirty="0">
                <a:latin typeface="+mn-lt"/>
              </a:rPr>
            </a:br>
            <a:r>
              <a:rPr lang="en-GB" sz="2400" b="0" i="0" u="none" strike="noStrike" baseline="0" dirty="0">
                <a:latin typeface="+mn-lt"/>
              </a:rPr>
              <a:t>Oyster reefs break up the energy from wave action, which protects the coast from coastal erosion and safeguards neighbouring habitats. </a:t>
            </a:r>
            <a:endParaRPr lang="en-GB" sz="2800" dirty="0">
              <a:latin typeface="+mn-l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5" name="Picture 4">
            <a:extLst>
              <a:ext uri="{FF2B5EF4-FFF2-40B4-BE49-F238E27FC236}">
                <a16:creationId xmlns:a16="http://schemas.microsoft.com/office/drawing/2014/main" id="{D0AA2FFB-4153-4E02-851B-D070E83144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30868"/>
            <a:ext cx="6558163" cy="6558163"/>
          </a:xfrm>
          <a:prstGeom prst="rect">
            <a:avLst/>
          </a:prstGeom>
        </p:spPr>
      </p:pic>
    </p:spTree>
    <p:extLst>
      <p:ext uri="{BB962C8B-B14F-4D97-AF65-F5344CB8AC3E}">
        <p14:creationId xmlns:p14="http://schemas.microsoft.com/office/powerpoint/2010/main" val="335795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984021"/>
            <a:ext cx="5104383" cy="5743111"/>
          </a:xfrm>
        </p:spPr>
        <p:txBody>
          <a:bodyPr>
            <a:spAutoFit/>
          </a:bodyPr>
          <a:lstStyle/>
          <a:p>
            <a:pPr marR="0" algn="l" rtl="0"/>
            <a:r>
              <a:rPr lang="en-GB" sz="3600" dirty="0">
                <a:latin typeface="Adelle Rg" panose="02000503060000020004" pitchFamily="50" charset="0"/>
              </a:rPr>
              <a:t>The world needs oysters</a:t>
            </a:r>
            <a:br>
              <a:rPr lang="en-GB" sz="2000" dirty="0">
                <a:latin typeface="Adelle Rg" panose="02000503060000020004" pitchFamily="50" charset="0"/>
              </a:rPr>
            </a:br>
            <a:br>
              <a:rPr lang="en-GB" sz="2000" dirty="0">
                <a:latin typeface="Adelle Rg" panose="02000503060000020004" pitchFamily="50" charset="0"/>
              </a:rPr>
            </a:br>
            <a:br>
              <a:rPr lang="en-GB" sz="2000" dirty="0">
                <a:latin typeface="Adelle Rg" panose="02000503060000020004" pitchFamily="50" charset="0"/>
              </a:rPr>
            </a:br>
            <a:r>
              <a:rPr lang="en-GB" sz="2800" b="1" i="0" u="none" strike="noStrike" baseline="0" dirty="0">
                <a:latin typeface="+mn-lt"/>
              </a:rPr>
              <a:t>Vital food source:</a:t>
            </a:r>
            <a:br>
              <a:rPr lang="en-GB" sz="2400" b="1" i="0" u="none" strike="noStrike" baseline="0" dirty="0">
                <a:latin typeface="+mn-lt"/>
              </a:rPr>
            </a:br>
            <a:br>
              <a:rPr lang="en-GB" sz="2400" b="1" i="0" u="none" strike="noStrike" baseline="0" dirty="0">
                <a:latin typeface="+mn-lt"/>
              </a:rPr>
            </a:br>
            <a:r>
              <a:rPr lang="en-GB" sz="2400" b="0" i="0" u="none" strike="noStrike" baseline="0" dirty="0">
                <a:latin typeface="+mn-lt"/>
              </a:rPr>
              <a:t>Oysters are eaten by many different animals, including crabs, lobsters, octopi, oyster catchers, and humans.</a:t>
            </a:r>
            <a:br>
              <a:rPr lang="en-GB" sz="2400" b="0" i="0" u="none" strike="noStrike" baseline="0" dirty="0">
                <a:latin typeface="+mn-lt"/>
              </a:rPr>
            </a:br>
            <a:br>
              <a:rPr lang="en-GB" sz="2400" b="0" i="0" u="none" strike="noStrike" baseline="0" dirty="0">
                <a:latin typeface="+mn-lt"/>
              </a:rPr>
            </a:br>
            <a:r>
              <a:rPr lang="en-GB" sz="2400" b="0" i="0" u="none" strike="noStrike" baseline="0" dirty="0">
                <a:latin typeface="+mn-lt"/>
              </a:rPr>
              <a:t>Oysters have been an important food source for millennia. There’s evidence of people in the UK gathering oysters as far back as 8700BC, and many people today still rely on oysters for their livelihood.</a:t>
            </a:r>
            <a:endParaRPr lang="en-GB" sz="2800" dirty="0">
              <a:latin typeface="+mn-l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5" name="Picture 4">
            <a:extLst>
              <a:ext uri="{FF2B5EF4-FFF2-40B4-BE49-F238E27FC236}">
                <a16:creationId xmlns:a16="http://schemas.microsoft.com/office/drawing/2014/main" id="{C6E2C5B2-28AC-496C-A0F2-F7EF4593F6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30868"/>
            <a:ext cx="6558163" cy="6558163"/>
          </a:xfrm>
          <a:prstGeom prst="rect">
            <a:avLst/>
          </a:prstGeom>
        </p:spPr>
      </p:pic>
    </p:spTree>
    <p:extLst>
      <p:ext uri="{BB962C8B-B14F-4D97-AF65-F5344CB8AC3E}">
        <p14:creationId xmlns:p14="http://schemas.microsoft.com/office/powerpoint/2010/main" val="92998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267877"/>
            <a:ext cx="5104383" cy="5133713"/>
          </a:xfrm>
        </p:spPr>
        <p:txBody>
          <a:bodyPr>
            <a:spAutoFit/>
          </a:bodyPr>
          <a:lstStyle/>
          <a:p>
            <a:pPr marR="0" algn="l" rtl="0"/>
            <a:r>
              <a:rPr lang="en-GB" sz="4000" dirty="0">
                <a:latin typeface="Adelle Rg" panose="02000503060000020004" pitchFamily="50" charset="0"/>
              </a:rPr>
              <a:t>The world needs oysters</a:t>
            </a:r>
            <a:br>
              <a:rPr lang="en-GB" sz="2000" dirty="0">
                <a:latin typeface="Adelle Rg" panose="02000503060000020004" pitchFamily="50" charset="0"/>
              </a:rPr>
            </a:br>
            <a:br>
              <a:rPr lang="en-GB" sz="2000" dirty="0">
                <a:latin typeface="Adelle Rg" panose="02000503060000020004" pitchFamily="50" charset="0"/>
              </a:rPr>
            </a:br>
            <a:br>
              <a:rPr lang="en-GB" sz="2000" dirty="0">
                <a:latin typeface="Adelle Rg" panose="02000503060000020004" pitchFamily="50" charset="0"/>
              </a:rPr>
            </a:br>
            <a:r>
              <a:rPr lang="en-GB" sz="2800" b="1" i="0" u="none" strike="noStrike" baseline="0" dirty="0">
                <a:latin typeface="+mn-lt"/>
              </a:rPr>
              <a:t>Emergency service:</a:t>
            </a:r>
            <a:br>
              <a:rPr lang="en-GB" sz="2400" b="1" i="0" u="none" strike="noStrike" baseline="0" dirty="0">
                <a:latin typeface="+mn-lt"/>
              </a:rPr>
            </a:br>
            <a:br>
              <a:rPr lang="en-GB" sz="2400" b="1" i="0" u="none" strike="noStrike" baseline="0" dirty="0">
                <a:latin typeface="+mn-lt"/>
              </a:rPr>
            </a:br>
            <a:r>
              <a:rPr lang="en-GB" sz="2400" i="0" u="none" strike="noStrike" baseline="0" dirty="0">
                <a:solidFill>
                  <a:srgbClr val="000000"/>
                </a:solidFill>
                <a:latin typeface="+mn-lt"/>
              </a:rPr>
              <a:t>Oysters indirectly help us to combat climate change. </a:t>
            </a:r>
            <a:r>
              <a:rPr lang="en-GB" sz="2400" b="0" i="0" u="none" strike="noStrike" baseline="0" dirty="0">
                <a:solidFill>
                  <a:srgbClr val="000000"/>
                </a:solidFill>
                <a:latin typeface="+mn-lt"/>
              </a:rPr>
              <a:t>By filtering our seas and keeping them clear, oysters allow more sunlight to reach deeper into our seas, encouraging plants like seagrass to grow, which fight climate change by absorbing carbon dioxide and releasing oxygen.</a:t>
            </a:r>
            <a:endParaRPr lang="en-GB" sz="2800" dirty="0">
              <a:latin typeface="+mn-l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8" name="Picture 7">
            <a:extLst>
              <a:ext uri="{FF2B5EF4-FFF2-40B4-BE49-F238E27FC236}">
                <a16:creationId xmlns:a16="http://schemas.microsoft.com/office/drawing/2014/main" id="{67A121B5-4E50-4516-85C2-8CA890C879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17" r="3377"/>
          <a:stretch/>
        </p:blipFill>
        <p:spPr>
          <a:xfrm>
            <a:off x="5732980" y="889843"/>
            <a:ext cx="6315182" cy="5078313"/>
          </a:xfrm>
          <a:prstGeom prst="rect">
            <a:avLst/>
          </a:prstGeom>
        </p:spPr>
      </p:pic>
    </p:spTree>
    <p:extLst>
      <p:ext uri="{BB962C8B-B14F-4D97-AF65-F5344CB8AC3E}">
        <p14:creationId xmlns:p14="http://schemas.microsoft.com/office/powerpoint/2010/main" val="1693646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166" y="1327338"/>
            <a:ext cx="4468811" cy="4884414"/>
          </a:xfrm>
        </p:spPr>
        <p:txBody>
          <a:bodyPr>
            <a:spAutoFit/>
          </a:bodyPr>
          <a:lstStyle/>
          <a:p>
            <a:pPr algn="l"/>
            <a:r>
              <a:rPr lang="en-GB" sz="4200" dirty="0">
                <a:latin typeface="Adelle Rg" panose="02000503060000020004" pitchFamily="50" charset="0"/>
              </a:rPr>
              <a:t>Oysters in Yorkshire</a:t>
            </a:r>
            <a:br>
              <a:rPr lang="en-GB" sz="2000" dirty="0">
                <a:latin typeface="Adelle Rg" panose="02000503060000020004" pitchFamily="50" charset="0"/>
              </a:rPr>
            </a:br>
            <a:br>
              <a:rPr lang="en-GB" sz="2000" dirty="0">
                <a:latin typeface="Adelle Rg" panose="02000503060000020004" pitchFamily="50" charset="0"/>
              </a:rPr>
            </a:br>
            <a:r>
              <a:rPr lang="en-GB" sz="2200" dirty="0">
                <a:latin typeface="+mn-lt"/>
              </a:rPr>
              <a:t>There used to be a flat oyster reef so large</a:t>
            </a:r>
            <a:r>
              <a:rPr lang="en-GB" sz="2200" dirty="0">
                <a:effectLst/>
                <a:latin typeface="Calibri" panose="020F0502020204030204" pitchFamily="34" charset="0"/>
                <a:ea typeface="Calibri" panose="020F0502020204030204" pitchFamily="34" charset="0"/>
                <a:cs typeface="Times New Roman" panose="02020603050405020304" pitchFamily="18" charset="0"/>
              </a:rPr>
              <a:t> in the Humber estuary that it stretched across the entire width of the estuary and was so big that the oysters’ hard shells were a danger to ships!</a:t>
            </a:r>
            <a:br>
              <a:rPr lang="en-GB" sz="2200" dirty="0">
                <a:effectLst/>
                <a:latin typeface="Calibri" panose="020F0502020204030204" pitchFamily="34" charset="0"/>
                <a:ea typeface="Calibri" panose="020F0502020204030204" pitchFamily="34" charset="0"/>
                <a:cs typeface="Times New Roman" panose="02020603050405020304" pitchFamily="18" charset="0"/>
              </a:rPr>
            </a:br>
            <a:br>
              <a:rPr lang="en-GB" sz="2200" dirty="0">
                <a:effectLst/>
                <a:latin typeface="Calibri" panose="020F0502020204030204" pitchFamily="34" charset="0"/>
                <a:ea typeface="Calibri" panose="020F0502020204030204" pitchFamily="34" charset="0"/>
                <a:cs typeface="Times New Roman" panose="02020603050405020304" pitchFamily="18" charset="0"/>
              </a:rPr>
            </a:br>
            <a:r>
              <a:rPr lang="en-GB" sz="2200" dirty="0">
                <a:latin typeface="Calibri" panose="020F0502020204030204" pitchFamily="34" charset="0"/>
                <a:ea typeface="Calibri" panose="020F0502020204030204" pitchFamily="34" charset="0"/>
                <a:cs typeface="Times New Roman" panose="02020603050405020304" pitchFamily="18" charset="0"/>
              </a:rPr>
              <a:t>Sadly</a:t>
            </a:r>
            <a:r>
              <a:rPr lang="en-GB" sz="2200" dirty="0">
                <a:effectLst/>
                <a:latin typeface="Calibri" panose="020F0502020204030204" pitchFamily="34" charset="0"/>
                <a:ea typeface="Calibri" panose="020F0502020204030204" pitchFamily="34" charset="0"/>
                <a:cs typeface="Times New Roman" panose="02020603050405020304" pitchFamily="18" charset="0"/>
              </a:rPr>
              <a:t>, because of overfishing and pollution, that oyster reef is now a distant memory and only a few flat oysters remain.</a:t>
            </a:r>
            <a:endParaRPr lang="en-GB" sz="220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43500" y="1233644"/>
            <a:ext cx="6705600"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318938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EB2128C9-F999-4E12-BA9C-92A4D2361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46167" y="1033551"/>
            <a:ext cx="5376031" cy="5638760"/>
          </a:xfrm>
        </p:spPr>
        <p:txBody>
          <a:bodyPr vert="horz" wrap="square" lIns="91440" tIns="45720" rIns="91440" bIns="45720" rtlCol="0" anchor="b">
            <a:noAutofit/>
          </a:bodyPr>
          <a:lstStyle/>
          <a:p>
            <a:pPr>
              <a:lnSpc>
                <a:spcPct val="107000"/>
              </a:lnSpc>
              <a:spcAft>
                <a:spcPts val="800"/>
              </a:spcAft>
            </a:pPr>
            <a:r>
              <a:rPr lang="en-US" sz="3600" kern="1200" dirty="0">
                <a:solidFill>
                  <a:schemeClr val="tx1"/>
                </a:solidFill>
                <a:latin typeface="Adelle Rg" panose="02000503060000020004" pitchFamily="50" charset="0"/>
              </a:rPr>
              <a:t>Bringing oysters back to the Humber…</a:t>
            </a:r>
            <a:br>
              <a:rPr lang="en-US" sz="1800" kern="1200" dirty="0">
                <a:solidFill>
                  <a:schemeClr val="tx1"/>
                </a:solidFill>
                <a:latin typeface="Adelle Rg" panose="02000503060000020004" pitchFamily="50" charset="0"/>
              </a:rPr>
            </a:br>
            <a:br>
              <a:rPr lang="en-US" sz="1800" kern="1200" dirty="0">
                <a:solidFill>
                  <a:schemeClr val="tx1"/>
                </a:solidFill>
                <a:latin typeface="Adelle Rg" panose="02000503060000020004" pitchFamily="50" charset="0"/>
              </a:rPr>
            </a:br>
            <a:r>
              <a:rPr lang="en-US" sz="2000" dirty="0">
                <a:latin typeface="+mn-lt"/>
              </a:rPr>
              <a:t>Yorkshire Wildlife Trust</a:t>
            </a:r>
            <a:r>
              <a:rPr lang="en-US" sz="2000" kern="1200" dirty="0">
                <a:solidFill>
                  <a:schemeClr val="tx1"/>
                </a:solidFill>
                <a:latin typeface="+mn-lt"/>
                <a:ea typeface="+mj-ea"/>
                <a:cs typeface="+mj-cs"/>
              </a:rPr>
              <a:t> are working hard to bring flat oyster reefs back to the Humber estuary. </a:t>
            </a:r>
            <a:r>
              <a:rPr lang="en-US" sz="2000" dirty="0">
                <a:latin typeface="+mn-lt"/>
              </a:rPr>
              <a:t>Explore the process below that our expert team follow to restore oyster reefs at Spurn National Nature Reserve:</a:t>
            </a:r>
            <a:br>
              <a:rPr lang="en-US" sz="2000" kern="1200" dirty="0">
                <a:solidFill>
                  <a:schemeClr val="tx1"/>
                </a:solidFill>
                <a:latin typeface="+mn-lt"/>
                <a:ea typeface="+mj-ea"/>
                <a:cs typeface="+mj-cs"/>
              </a:rPr>
            </a:br>
            <a:br>
              <a:rPr lang="en-US" sz="2000" kern="1200" dirty="0">
                <a:solidFill>
                  <a:schemeClr val="tx1"/>
                </a:solidFill>
                <a:latin typeface="+mn-lt"/>
                <a:ea typeface="+mj-ea"/>
                <a:cs typeface="+mj-cs"/>
              </a:rPr>
            </a:br>
            <a:r>
              <a:rPr lang="en-US" sz="2000" b="1" kern="1200" dirty="0">
                <a:solidFill>
                  <a:schemeClr val="tx1"/>
                </a:solidFill>
                <a:latin typeface="+mn-lt"/>
                <a:ea typeface="+mj-ea"/>
                <a:cs typeface="+mj-cs"/>
              </a:rPr>
              <a:t>Step 1:</a:t>
            </a:r>
            <a:r>
              <a:rPr lang="en-US" sz="2000" kern="1200" dirty="0">
                <a:solidFill>
                  <a:schemeClr val="tx1"/>
                </a:solidFill>
                <a:latin typeface="+mn-lt"/>
                <a:ea typeface="+mj-ea"/>
                <a:cs typeface="+mj-cs"/>
              </a:rPr>
              <a:t> 100,000 juvenile flat oysters </a:t>
            </a:r>
            <a:r>
              <a:rPr lang="en-US" sz="2000" dirty="0">
                <a:latin typeface="+mn-lt"/>
              </a:rPr>
              <a:t>were</a:t>
            </a:r>
            <a:r>
              <a:rPr lang="en-US" sz="2000" kern="1200" dirty="0">
                <a:solidFill>
                  <a:schemeClr val="tx1"/>
                </a:solidFill>
                <a:latin typeface="+mn-lt"/>
                <a:ea typeface="+mj-ea"/>
                <a:cs typeface="+mj-cs"/>
              </a:rPr>
              <a:t> brought over from the west coast of England in 2021</a:t>
            </a:r>
            <a:br>
              <a:rPr lang="en-US" sz="2000" kern="1200" dirty="0">
                <a:solidFill>
                  <a:schemeClr val="tx1"/>
                </a:solidFill>
                <a:latin typeface="+mn-lt"/>
                <a:ea typeface="+mj-ea"/>
                <a:cs typeface="+mj-cs"/>
              </a:rPr>
            </a:br>
            <a:br>
              <a:rPr lang="en-US" sz="2000" kern="1200" dirty="0">
                <a:solidFill>
                  <a:schemeClr val="tx1"/>
                </a:solidFill>
                <a:latin typeface="+mn-lt"/>
                <a:ea typeface="+mj-ea"/>
                <a:cs typeface="+mj-cs"/>
              </a:rPr>
            </a:br>
            <a:r>
              <a:rPr lang="en-US" sz="2000" b="1" kern="1200" dirty="0">
                <a:solidFill>
                  <a:schemeClr val="tx1"/>
                </a:solidFill>
                <a:latin typeface="+mn-lt"/>
                <a:ea typeface="+mj-ea"/>
                <a:cs typeface="+mj-cs"/>
              </a:rPr>
              <a:t>Step 2:</a:t>
            </a:r>
            <a:r>
              <a:rPr lang="en-US" sz="2000" kern="1200" dirty="0">
                <a:solidFill>
                  <a:schemeClr val="tx1"/>
                </a:solidFill>
                <a:latin typeface="+mn-lt"/>
                <a:ea typeface="+mj-ea"/>
                <a:cs typeface="+mj-cs"/>
              </a:rPr>
              <a:t> </a:t>
            </a:r>
            <a:r>
              <a:rPr lang="en-GB" sz="2000" dirty="0">
                <a:effectLst/>
                <a:latin typeface="+mn-lt"/>
                <a:ea typeface="Calibri" panose="020F0502020204030204" pitchFamily="34" charset="0"/>
                <a:cs typeface="Calibri" panose="020F0502020204030204" pitchFamily="34" charset="0"/>
              </a:rPr>
              <a:t>The oysters were cleaned and checked to make sure that they didn’t transfer any undesirable organisms or invasive species into the Humber</a:t>
            </a:r>
            <a:endParaRPr lang="en-US" sz="2200" kern="1200" dirty="0">
              <a:solidFill>
                <a:schemeClr val="tx1"/>
              </a:solidFill>
              <a:latin typeface="+mn-lt"/>
              <a:ea typeface="+mj-ea"/>
              <a:cs typeface="+mj-cs"/>
            </a:endParaRPr>
          </a:p>
        </p:txBody>
      </p:sp>
      <p:pic>
        <p:nvPicPr>
          <p:cNvPr id="10" name="Picture 9" descr="A picture containing person, grass&#10;&#10;Description automatically generated">
            <a:extLst>
              <a:ext uri="{FF2B5EF4-FFF2-40B4-BE49-F238E27FC236}">
                <a16:creationId xmlns:a16="http://schemas.microsoft.com/office/drawing/2014/main" id="{F40AE961-744A-49C9-B047-BE94183497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4" r="2546" b="-5"/>
          <a:stretch/>
        </p:blipFill>
        <p:spPr>
          <a:xfrm>
            <a:off x="5989579" y="10"/>
            <a:ext cx="3017520" cy="222797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61" b="-1"/>
          <a:stretch/>
        </p:blipFill>
        <p:spPr>
          <a:xfrm>
            <a:off x="5989579" y="2416031"/>
            <a:ext cx="3017520" cy="2033768"/>
          </a:xfrm>
          <a:prstGeom prst="rect">
            <a:avLst/>
          </a:prstGeom>
        </p:spPr>
      </p:pic>
      <p:pic>
        <p:nvPicPr>
          <p:cNvPr id="12" name="Picture 11" descr="A picture containing grass, outdoor, person, sky&#10;&#10;Description automatically generated">
            <a:extLst>
              <a:ext uri="{FF2B5EF4-FFF2-40B4-BE49-F238E27FC236}">
                <a16:creationId xmlns:a16="http://schemas.microsoft.com/office/drawing/2014/main" id="{7EC73DC8-17DA-4C1F-828F-9F37BABD8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05" r="4" b="4945"/>
          <a:stretch/>
        </p:blipFill>
        <p:spPr>
          <a:xfrm>
            <a:off x="9174480" y="-2"/>
            <a:ext cx="3017520" cy="3908250"/>
          </a:xfrm>
          <a:prstGeom prst="rect">
            <a:avLst/>
          </a:prstGeom>
        </p:spPr>
      </p:pic>
      <p:pic>
        <p:nvPicPr>
          <p:cNvPr id="7" name="Picture 6">
            <a:extLst>
              <a:ext uri="{FF2B5EF4-FFF2-40B4-BE49-F238E27FC236}">
                <a16:creationId xmlns:a16="http://schemas.microsoft.com/office/drawing/2014/main" id="{D2888631-8D49-4344-850B-6B025D59D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28" r="-5" b="-5"/>
          <a:stretch/>
        </p:blipFill>
        <p:spPr>
          <a:xfrm>
            <a:off x="5989579" y="4629236"/>
            <a:ext cx="3017520" cy="2228765"/>
          </a:xfrm>
          <a:prstGeom prst="rect">
            <a:avLst/>
          </a:prstGeom>
        </p:spPr>
      </p:pic>
      <p:pic>
        <p:nvPicPr>
          <p:cNvPr id="3" name="Picture 2" descr="A picture containing ground, outdoor, several&#10;&#10;Description automatically generated">
            <a:extLst>
              <a:ext uri="{FF2B5EF4-FFF2-40B4-BE49-F238E27FC236}">
                <a16:creationId xmlns:a16="http://schemas.microsoft.com/office/drawing/2014/main" id="{140207DB-542E-44B8-965C-8B0410D3EF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208" r="15526" b="-3"/>
          <a:stretch/>
        </p:blipFill>
        <p:spPr>
          <a:xfrm>
            <a:off x="9174480" y="4070705"/>
            <a:ext cx="3017520" cy="2787295"/>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263408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166" y="1190762"/>
            <a:ext cx="5376031" cy="5571635"/>
          </a:xfrm>
        </p:spPr>
        <p:txBody>
          <a:bodyPr vert="horz" wrap="square" lIns="91440" tIns="45720" rIns="91440" bIns="45720" rtlCol="0" anchor="b">
            <a:noAutofit/>
          </a:bodyPr>
          <a:lstStyle/>
          <a:p>
            <a:r>
              <a:rPr lang="en-GB" sz="2200" b="1" dirty="0">
                <a:effectLst/>
                <a:latin typeface="+mn-lt"/>
                <a:ea typeface="Calibri" panose="020F0502020204030204" pitchFamily="34" charset="0"/>
                <a:cs typeface="Calibri" panose="020F0502020204030204" pitchFamily="34" charset="0"/>
              </a:rPr>
              <a:t>Step 3: </a:t>
            </a:r>
            <a:r>
              <a:rPr lang="en-GB" sz="2200" dirty="0">
                <a:effectLst/>
                <a:latin typeface="+mn-lt"/>
                <a:ea typeface="Calibri" panose="020F0502020204030204" pitchFamily="34" charset="0"/>
                <a:cs typeface="Calibri" panose="020F0502020204030204" pitchFamily="34" charset="0"/>
              </a:rPr>
              <a:t>T</a:t>
            </a:r>
            <a:r>
              <a:rPr lang="en-GB" sz="2200" dirty="0">
                <a:solidFill>
                  <a:srgbClr val="242424"/>
                </a:solidFill>
                <a:effectLst/>
                <a:latin typeface="+mn-lt"/>
                <a:ea typeface="Calibri" panose="020F0502020204030204" pitchFamily="34" charset="0"/>
                <a:cs typeface="Calibri" panose="020F0502020204030204" pitchFamily="34" charset="0"/>
              </a:rPr>
              <a:t>he oysters were quarantined in containers of UV-sterilised seawater to ensure that the water inside the oysters wasn’t harbouring anything harmful </a:t>
            </a:r>
            <a:br>
              <a:rPr lang="en-GB" sz="2200" dirty="0">
                <a:solidFill>
                  <a:srgbClr val="242424"/>
                </a:solidFill>
                <a:effectLst/>
                <a:latin typeface="+mn-lt"/>
                <a:ea typeface="Calibri" panose="020F0502020204030204" pitchFamily="34" charset="0"/>
                <a:cs typeface="Calibri" panose="020F0502020204030204" pitchFamily="34" charset="0"/>
              </a:rPr>
            </a:br>
            <a:br>
              <a:rPr lang="en-GB" sz="2200" dirty="0">
                <a:solidFill>
                  <a:srgbClr val="242424"/>
                </a:solidFill>
                <a:effectLst/>
                <a:latin typeface="+mn-lt"/>
                <a:ea typeface="Calibri" panose="020F0502020204030204" pitchFamily="34" charset="0"/>
                <a:cs typeface="Calibri" panose="020F0502020204030204" pitchFamily="34" charset="0"/>
              </a:rPr>
            </a:br>
            <a:r>
              <a:rPr lang="en-GB" sz="2200" b="1" dirty="0">
                <a:effectLst/>
                <a:latin typeface="+mn-lt"/>
                <a:ea typeface="Calibri" panose="020F0502020204030204" pitchFamily="34" charset="0"/>
                <a:cs typeface="Times New Roman" panose="02020603050405020304" pitchFamily="18" charset="0"/>
              </a:rPr>
              <a:t>Step </a:t>
            </a:r>
            <a:r>
              <a:rPr lang="en-GB" sz="2200" b="1" dirty="0">
                <a:latin typeface="+mn-lt"/>
                <a:ea typeface="Calibri" panose="020F0502020204030204" pitchFamily="34" charset="0"/>
                <a:cs typeface="Times New Roman" panose="02020603050405020304" pitchFamily="18" charset="0"/>
              </a:rPr>
              <a:t>4</a:t>
            </a:r>
            <a:r>
              <a:rPr lang="en-GB" sz="2200" b="1" dirty="0">
                <a:effectLst/>
                <a:latin typeface="+mn-lt"/>
                <a:ea typeface="Calibri" panose="020F0502020204030204" pitchFamily="34" charset="0"/>
                <a:cs typeface="Times New Roman" panose="02020603050405020304" pitchFamily="18" charset="0"/>
              </a:rPr>
              <a:t>: </a:t>
            </a:r>
            <a:r>
              <a:rPr lang="en-GB" sz="2200" dirty="0">
                <a:solidFill>
                  <a:srgbClr val="242424"/>
                </a:solidFill>
                <a:effectLst/>
                <a:latin typeface="+mn-lt"/>
                <a:ea typeface="Calibri" panose="020F0502020204030204" pitchFamily="34" charset="0"/>
                <a:cs typeface="Calibri" panose="020F0502020204030204" pitchFamily="34" charset="0"/>
              </a:rPr>
              <a:t>The oysters </a:t>
            </a:r>
            <a:r>
              <a:rPr lang="en-GB" sz="2200" dirty="0">
                <a:solidFill>
                  <a:srgbClr val="242424"/>
                </a:solidFill>
                <a:latin typeface="+mn-lt"/>
                <a:ea typeface="Calibri" panose="020F0502020204030204" pitchFamily="34" charset="0"/>
                <a:cs typeface="Calibri" panose="020F0502020204030204" pitchFamily="34" charset="0"/>
              </a:rPr>
              <a:t>were</a:t>
            </a:r>
            <a:r>
              <a:rPr lang="en-GB" sz="2200" dirty="0">
                <a:solidFill>
                  <a:srgbClr val="242424"/>
                </a:solidFill>
                <a:effectLst/>
                <a:latin typeface="+mn-lt"/>
                <a:ea typeface="Calibri" panose="020F0502020204030204" pitchFamily="34" charset="0"/>
                <a:cs typeface="Calibri" panose="020F0502020204030204" pitchFamily="34" charset="0"/>
              </a:rPr>
              <a:t> placed into specially designed mesh boxes that </a:t>
            </a:r>
            <a:r>
              <a:rPr lang="en-GB" sz="2200" dirty="0">
                <a:solidFill>
                  <a:srgbClr val="242424"/>
                </a:solidFill>
                <a:latin typeface="+mn-lt"/>
                <a:ea typeface="Calibri" panose="020F0502020204030204" pitchFamily="34" charset="0"/>
                <a:cs typeface="Calibri" panose="020F0502020204030204" pitchFamily="34" charset="0"/>
              </a:rPr>
              <a:t>were</a:t>
            </a:r>
            <a:r>
              <a:rPr lang="en-GB" sz="2200" dirty="0">
                <a:solidFill>
                  <a:srgbClr val="242424"/>
                </a:solidFill>
                <a:effectLst/>
                <a:latin typeface="+mn-lt"/>
                <a:ea typeface="Calibri" panose="020F0502020204030204" pitchFamily="34" charset="0"/>
                <a:cs typeface="Calibri" panose="020F0502020204030204" pitchFamily="34" charset="0"/>
              </a:rPr>
              <a:t> then strapped to trestle structures fixed into the mudflats. This is to ensure we can keep a population of oysters safe and easy to monitor</a:t>
            </a:r>
            <a:br>
              <a:rPr lang="en-GB" sz="2200" dirty="0">
                <a:effectLst/>
                <a:latin typeface="+mn-lt"/>
                <a:ea typeface="Calibri" panose="020F0502020204030204" pitchFamily="34" charset="0"/>
              </a:rPr>
            </a:br>
            <a:br>
              <a:rPr lang="en-GB" sz="2200" dirty="0">
                <a:effectLst/>
                <a:latin typeface="+mn-lt"/>
                <a:ea typeface="Calibri" panose="020F0502020204030204" pitchFamily="34" charset="0"/>
              </a:rPr>
            </a:br>
            <a:r>
              <a:rPr lang="en-GB" sz="2200" b="1" dirty="0">
                <a:effectLst/>
                <a:latin typeface="+mn-lt"/>
                <a:ea typeface="Calibri" panose="020F0502020204030204" pitchFamily="34" charset="0"/>
              </a:rPr>
              <a:t>Step 5: </a:t>
            </a:r>
            <a:r>
              <a:rPr lang="en-GB" sz="2200" dirty="0">
                <a:effectLst/>
                <a:latin typeface="+mn-lt"/>
                <a:ea typeface="Calibri" panose="020F0502020204030204" pitchFamily="34" charset="0"/>
              </a:rPr>
              <a:t>Each month, ou</a:t>
            </a:r>
            <a:r>
              <a:rPr lang="en-GB" sz="2200" dirty="0">
                <a:latin typeface="+mn-lt"/>
                <a:ea typeface="Calibri" panose="020F0502020204030204" pitchFamily="34" charset="0"/>
              </a:rPr>
              <a:t>r expert team of marine biologists check the oysters’ health, weight and growth.</a:t>
            </a:r>
            <a:br>
              <a:rPr lang="en-GB" sz="2200" dirty="0">
                <a:latin typeface="+mn-lt"/>
                <a:ea typeface="Calibri" panose="020F0502020204030204" pitchFamily="34" charset="0"/>
              </a:rPr>
            </a:br>
            <a:br>
              <a:rPr lang="en-GB" sz="2200" dirty="0">
                <a:latin typeface="+mn-lt"/>
                <a:ea typeface="Calibri" panose="020F0502020204030204" pitchFamily="34" charset="0"/>
              </a:rPr>
            </a:br>
            <a:r>
              <a:rPr lang="en-GB" sz="2200" dirty="0">
                <a:latin typeface="+mn-lt"/>
                <a:ea typeface="Calibri" panose="020F0502020204030204" pitchFamily="34" charset="0"/>
              </a:rPr>
              <a:t>Hopefully, one day, there will once again be a thriving flat oyster reef in the Humber estuary!</a:t>
            </a:r>
            <a:endParaRPr lang="en-US" sz="2200" kern="1200" dirty="0">
              <a:solidFill>
                <a:schemeClr val="tx1"/>
              </a:solidFill>
              <a:latin typeface="+mn-lt"/>
              <a:ea typeface="+mj-ea"/>
              <a:cs typeface="+mj-cs"/>
            </a:endParaRPr>
          </a:p>
        </p:txBody>
      </p:sp>
      <p:pic>
        <p:nvPicPr>
          <p:cNvPr id="10" name="Picture 9" descr="A picture containing person, grass&#10;&#10;Description automatically generated">
            <a:extLst>
              <a:ext uri="{FF2B5EF4-FFF2-40B4-BE49-F238E27FC236}">
                <a16:creationId xmlns:a16="http://schemas.microsoft.com/office/drawing/2014/main" id="{F40AE961-744A-49C9-B047-BE94183497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4" r="2546" b="-5"/>
          <a:stretch/>
        </p:blipFill>
        <p:spPr>
          <a:xfrm>
            <a:off x="5989579" y="10"/>
            <a:ext cx="3017520" cy="222797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61" b="-1"/>
          <a:stretch/>
        </p:blipFill>
        <p:spPr>
          <a:xfrm>
            <a:off x="5989579" y="2416031"/>
            <a:ext cx="3017520" cy="2033768"/>
          </a:xfrm>
          <a:prstGeom prst="rect">
            <a:avLst/>
          </a:prstGeom>
        </p:spPr>
      </p:pic>
      <p:pic>
        <p:nvPicPr>
          <p:cNvPr id="12" name="Picture 11" descr="A picture containing grass, outdoor, person, sky&#10;&#10;Description automatically generated">
            <a:extLst>
              <a:ext uri="{FF2B5EF4-FFF2-40B4-BE49-F238E27FC236}">
                <a16:creationId xmlns:a16="http://schemas.microsoft.com/office/drawing/2014/main" id="{7EC73DC8-17DA-4C1F-828F-9F37BABD8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05" r="4" b="4945"/>
          <a:stretch/>
        </p:blipFill>
        <p:spPr>
          <a:xfrm>
            <a:off x="9174480" y="-2"/>
            <a:ext cx="3017520" cy="3908250"/>
          </a:xfrm>
          <a:prstGeom prst="rect">
            <a:avLst/>
          </a:prstGeom>
        </p:spPr>
      </p:pic>
      <p:pic>
        <p:nvPicPr>
          <p:cNvPr id="7" name="Picture 6">
            <a:extLst>
              <a:ext uri="{FF2B5EF4-FFF2-40B4-BE49-F238E27FC236}">
                <a16:creationId xmlns:a16="http://schemas.microsoft.com/office/drawing/2014/main" id="{D2888631-8D49-4344-850B-6B025D59D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28" r="-5" b="-5"/>
          <a:stretch/>
        </p:blipFill>
        <p:spPr>
          <a:xfrm>
            <a:off x="5989579" y="4629236"/>
            <a:ext cx="3017520" cy="2228765"/>
          </a:xfrm>
          <a:prstGeom prst="rect">
            <a:avLst/>
          </a:prstGeom>
        </p:spPr>
      </p:pic>
      <p:pic>
        <p:nvPicPr>
          <p:cNvPr id="3" name="Picture 2" descr="A picture containing ground, outdoor, several&#10;&#10;Description automatically generated">
            <a:extLst>
              <a:ext uri="{FF2B5EF4-FFF2-40B4-BE49-F238E27FC236}">
                <a16:creationId xmlns:a16="http://schemas.microsoft.com/office/drawing/2014/main" id="{140207DB-542E-44B8-965C-8B0410D3EF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208" r="15526" b="-3"/>
          <a:stretch/>
        </p:blipFill>
        <p:spPr>
          <a:xfrm>
            <a:off x="9174480" y="4070705"/>
            <a:ext cx="3017520" cy="2787295"/>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113002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8CA1E-7715-43AA-BBCB-73E63552EF7D}"/>
              </a:ext>
            </a:extLst>
          </p:cNvPr>
          <p:cNvSpPr txBox="1"/>
          <p:nvPr/>
        </p:nvSpPr>
        <p:spPr>
          <a:xfrm>
            <a:off x="386080" y="4114800"/>
            <a:ext cx="11511280" cy="1015663"/>
          </a:xfrm>
          <a:prstGeom prst="rect">
            <a:avLst/>
          </a:prstGeom>
          <a:noFill/>
        </p:spPr>
        <p:txBody>
          <a:bodyPr wrap="square" rtlCol="0">
            <a:spAutoFit/>
          </a:bodyPr>
          <a:lstStyle/>
          <a:p>
            <a:pPr algn="ctr"/>
            <a:r>
              <a:rPr lang="en-GB" sz="3000" dirty="0"/>
              <a:t>Hopefully you’ve learnt lots about oysters and why they are superheroes of the sea. Now have a go at the quiz and the practical activity!</a:t>
            </a:r>
          </a:p>
        </p:txBody>
      </p:sp>
    </p:spTree>
    <p:extLst>
      <p:ext uri="{BB962C8B-B14F-4D97-AF65-F5344CB8AC3E}">
        <p14:creationId xmlns:p14="http://schemas.microsoft.com/office/powerpoint/2010/main" val="302125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9620" y="1635205"/>
            <a:ext cx="10492759" cy="4216539"/>
          </a:xfrm>
        </p:spPr>
        <p:txBody>
          <a:bodyPr>
            <a:spAutoFit/>
          </a:bodyPr>
          <a:lstStyle/>
          <a:p>
            <a:pPr algn="l">
              <a:lnSpc>
                <a:spcPct val="100000"/>
              </a:lnSpc>
            </a:pPr>
            <a:r>
              <a:rPr lang="en-GB" dirty="0">
                <a:latin typeface="Adelle Rg" panose="02000503060000020004" pitchFamily="50" charset="0"/>
              </a:rPr>
              <a:t>Learning Outcomes</a:t>
            </a:r>
            <a:br>
              <a:rPr lang="en-GB" sz="3200" b="1" dirty="0">
                <a:latin typeface="Adelle Rg" panose="02000503060000020004" pitchFamily="50" charset="0"/>
              </a:rPr>
            </a:br>
            <a:br>
              <a:rPr lang="en-GB" dirty="0">
                <a:latin typeface="Adelle Rg" panose="02000503060000020004" pitchFamily="50" charset="0"/>
              </a:rPr>
            </a:br>
            <a:r>
              <a:rPr lang="en-GB" sz="3600" dirty="0">
                <a:latin typeface="+mn-lt"/>
              </a:rPr>
              <a:t>By the end of today, you should be able to:</a:t>
            </a:r>
            <a:br>
              <a:rPr lang="en-GB" sz="3600" dirty="0">
                <a:latin typeface="Adelle Rg" panose="02000503060000020004" pitchFamily="50" charset="0"/>
              </a:rPr>
            </a:br>
            <a:r>
              <a:rPr lang="en-GB" sz="3600" dirty="0">
                <a:solidFill>
                  <a:srgbClr val="CDD122"/>
                </a:solidFill>
                <a:latin typeface="Wingdings" panose="05000000000000000000" pitchFamily="2" charset="2"/>
              </a:rPr>
              <a:t>n</a:t>
            </a:r>
            <a:r>
              <a:rPr lang="en-GB" sz="3600" dirty="0"/>
              <a:t> 	</a:t>
            </a:r>
            <a:r>
              <a:rPr lang="en-GB" sz="3600" dirty="0">
                <a:latin typeface="+mn-lt"/>
              </a:rPr>
              <a:t>Describe what an oyster is</a:t>
            </a:r>
            <a:br>
              <a:rPr lang="en-GB" sz="3600" dirty="0">
                <a:latin typeface="Calibri" panose="020F0502020204030204" pitchFamily="34" charset="0"/>
              </a:rPr>
            </a:br>
            <a:r>
              <a:rPr lang="en-GB" sz="3600" dirty="0">
                <a:solidFill>
                  <a:srgbClr val="CDD122"/>
                </a:solidFill>
                <a:latin typeface="Wingdings" panose="05000000000000000000" pitchFamily="2" charset="2"/>
              </a:rPr>
              <a:t>n</a:t>
            </a:r>
            <a:r>
              <a:rPr lang="en-GB" sz="3600" dirty="0">
                <a:solidFill>
                  <a:schemeClr val="accent1">
                    <a:lumMod val="40000"/>
                    <a:lumOff val="60000"/>
                  </a:schemeClr>
                </a:solidFill>
              </a:rPr>
              <a:t> 	</a:t>
            </a:r>
            <a:r>
              <a:rPr lang="en-GB" sz="3600" dirty="0">
                <a:latin typeface="+mn-lt"/>
              </a:rPr>
              <a:t>Explain how an oyster reproduces</a:t>
            </a:r>
            <a:br>
              <a:rPr lang="en-GB" sz="3600" dirty="0">
                <a:solidFill>
                  <a:schemeClr val="accent1">
                    <a:lumMod val="40000"/>
                    <a:lumOff val="60000"/>
                  </a:schemeClr>
                </a:solidFill>
              </a:rPr>
            </a:br>
            <a:r>
              <a:rPr lang="en-GB" sz="3600" dirty="0">
                <a:solidFill>
                  <a:srgbClr val="CDD122"/>
                </a:solidFill>
                <a:latin typeface="Wingdings" panose="05000000000000000000" pitchFamily="2" charset="2"/>
              </a:rPr>
              <a:t>n</a:t>
            </a:r>
            <a:r>
              <a:rPr lang="en-GB" sz="3600" dirty="0">
                <a:solidFill>
                  <a:schemeClr val="accent1">
                    <a:lumMod val="40000"/>
                    <a:lumOff val="60000"/>
                  </a:schemeClr>
                </a:solidFill>
              </a:rPr>
              <a:t> 	</a:t>
            </a:r>
            <a:r>
              <a:rPr lang="en-GB" sz="3600" dirty="0">
                <a:latin typeface="Calibri" panose="020F0502020204030204" pitchFamily="34" charset="0"/>
              </a:rPr>
              <a:t>Discuss why oysters and oyster reefs are important 	to an ecosystem</a:t>
            </a:r>
            <a:endParaRPr lang="en-GB" sz="32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Tree>
    <p:extLst>
      <p:ext uri="{BB962C8B-B14F-4D97-AF65-F5344CB8AC3E}">
        <p14:creationId xmlns:p14="http://schemas.microsoft.com/office/powerpoint/2010/main" val="315892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64049" y="1614468"/>
            <a:ext cx="6705600"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7" name="Title 1">
            <a:extLst>
              <a:ext uri="{FF2B5EF4-FFF2-40B4-BE49-F238E27FC236}">
                <a16:creationId xmlns:a16="http://schemas.microsoft.com/office/drawing/2014/main" id="{17BCF2E7-1727-4BBA-8145-DC83254D9172}"/>
              </a:ext>
            </a:extLst>
          </p:cNvPr>
          <p:cNvSpPr txBox="1">
            <a:spLocks/>
          </p:cNvSpPr>
          <p:nvPr/>
        </p:nvSpPr>
        <p:spPr>
          <a:xfrm>
            <a:off x="446166" y="1188837"/>
            <a:ext cx="4456035" cy="532761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Adelle Rg" panose="02000503060000020004" pitchFamily="50" charset="0"/>
              </a:rPr>
              <a:t>What is an oyster?</a:t>
            </a:r>
            <a:br>
              <a:rPr lang="en-GB" sz="2400" dirty="0">
                <a:latin typeface="Adelle Rg" panose="02000503060000020004" pitchFamily="50" charset="0"/>
              </a:rPr>
            </a:br>
            <a:br>
              <a:rPr lang="en-GB" sz="2200" dirty="0">
                <a:latin typeface="Adelle Rg" panose="02000503060000020004" pitchFamily="50" charset="0"/>
              </a:rPr>
            </a:br>
            <a:r>
              <a:rPr lang="en-GB" sz="2000" dirty="0">
                <a:solidFill>
                  <a:srgbClr val="CDD122"/>
                </a:solidFill>
                <a:latin typeface="Wingdings" panose="05000000000000000000" pitchFamily="2" charset="2"/>
              </a:rPr>
              <a:t>n </a:t>
            </a:r>
            <a:r>
              <a:rPr lang="en-GB" sz="2000" dirty="0">
                <a:latin typeface="Calibri" panose="020F0502020204030204" pitchFamily="34" charset="0"/>
                <a:ea typeface="Calibri" panose="020F0502020204030204" pitchFamily="34" charset="0"/>
                <a:cs typeface="Times New Roman" panose="02020603050405020304" pitchFamily="18" charset="0"/>
              </a:rPr>
              <a:t>An oyster is a type of </a:t>
            </a:r>
            <a:r>
              <a:rPr lang="en-GB" sz="2000" b="1" dirty="0">
                <a:latin typeface="Calibri" panose="020F0502020204030204" pitchFamily="34" charset="0"/>
                <a:ea typeface="Calibri" panose="020F0502020204030204" pitchFamily="34" charset="0"/>
                <a:cs typeface="Times New Roman" panose="02020603050405020304" pitchFamily="18" charset="0"/>
              </a:rPr>
              <a:t>soft-bodied invertebrate</a:t>
            </a:r>
            <a:r>
              <a:rPr lang="en-GB" sz="2000" dirty="0">
                <a:latin typeface="Calibri" panose="020F0502020204030204" pitchFamily="34" charset="0"/>
                <a:ea typeface="Calibri" panose="020F0502020204030204" pitchFamily="34" charset="0"/>
                <a:cs typeface="Times New Roman" panose="02020603050405020304" pitchFamily="18" charset="0"/>
              </a:rPr>
              <a:t>, known as a mollusc</a:t>
            </a:r>
            <a:br>
              <a:rPr lang="en-GB" sz="2000" dirty="0">
                <a:latin typeface="Calibri" panose="020F0502020204030204" pitchFamily="34" charset="0"/>
                <a:ea typeface="Calibri" panose="020F0502020204030204" pitchFamily="34" charset="0"/>
                <a:cs typeface="Times New Roman" panose="02020603050405020304" pitchFamily="18" charset="0"/>
              </a:rPr>
            </a:b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CDD122"/>
                </a:solidFill>
                <a:latin typeface="Wingdings" panose="05000000000000000000" pitchFamily="2" charset="2"/>
              </a:rPr>
              <a:t>n </a:t>
            </a:r>
            <a:r>
              <a:rPr lang="en-GB" sz="2000" b="0" i="0" u="none" strike="noStrike" baseline="0" dirty="0">
                <a:latin typeface="+mn-lt"/>
              </a:rPr>
              <a:t>Molluscs are one of the most diverse groups in the animal kingdom and include scallops, mussels, squid, octopi and sea snails</a:t>
            </a:r>
            <a:br>
              <a:rPr lang="en-GB" sz="2000" dirty="0">
                <a:latin typeface="Calibri" panose="020F0502020204030204" pitchFamily="34" charset="0"/>
                <a:ea typeface="Calibri" panose="020F0502020204030204" pitchFamily="34" charset="0"/>
                <a:cs typeface="Times New Roman" panose="02020603050405020304" pitchFamily="18" charset="0"/>
              </a:rPr>
            </a:b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CDD122"/>
                </a:solidFill>
                <a:latin typeface="Wingdings" panose="05000000000000000000" pitchFamily="2" charset="2"/>
              </a:rPr>
              <a:t>n </a:t>
            </a:r>
            <a:r>
              <a:rPr lang="en-GB" sz="2000" dirty="0">
                <a:latin typeface="Calibri" panose="020F0502020204030204" pitchFamily="34" charset="0"/>
                <a:ea typeface="Calibri" panose="020F0502020204030204" pitchFamily="34" charset="0"/>
                <a:cs typeface="Times New Roman" panose="02020603050405020304" pitchFamily="18" charset="0"/>
              </a:rPr>
              <a:t>Oysters are </a:t>
            </a:r>
            <a:r>
              <a:rPr lang="en-GB" sz="2000" b="1" dirty="0">
                <a:latin typeface="Calibri" panose="020F0502020204030204" pitchFamily="34" charset="0"/>
                <a:ea typeface="Calibri" panose="020F0502020204030204" pitchFamily="34" charset="0"/>
                <a:cs typeface="Times New Roman" panose="02020603050405020304" pitchFamily="18" charset="0"/>
              </a:rPr>
              <a:t>bivalve molluscs</a:t>
            </a:r>
            <a:r>
              <a:rPr lang="en-GB" sz="2000" dirty="0">
                <a:latin typeface="Calibri" panose="020F0502020204030204" pitchFamily="34" charset="0"/>
                <a:ea typeface="Calibri" panose="020F0502020204030204" pitchFamily="34" charset="0"/>
                <a:cs typeface="Times New Roman" panose="02020603050405020304" pitchFamily="18" charset="0"/>
              </a:rPr>
              <a:t>, which means they have two hinged shells - one shell is rounded, while the other is flat like a lid. The shells protect the fleshy oyster living inside</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solidFill>
                  <a:srgbClr val="CDD122"/>
                </a:solidFill>
                <a:latin typeface="Wingdings" panose="05000000000000000000" pitchFamily="2" charset="2"/>
              </a:rPr>
              <a:t>n </a:t>
            </a:r>
            <a:r>
              <a:rPr lang="en-GB" sz="2000" dirty="0">
                <a:latin typeface="+mn-lt"/>
                <a:cs typeface="Times New Roman" panose="02020603050405020304" pitchFamily="18" charset="0"/>
              </a:rPr>
              <a:t>T</a:t>
            </a:r>
            <a:r>
              <a:rPr lang="en-GB" sz="2000" dirty="0">
                <a:effectLst/>
                <a:latin typeface="+mn-lt"/>
                <a:ea typeface="Calibri" panose="020F0502020204030204" pitchFamily="34" charset="0"/>
                <a:cs typeface="Times New Roman" panose="02020603050405020304" pitchFamily="18" charset="0"/>
              </a:rPr>
              <a:t>he flat oyster (</a:t>
            </a:r>
            <a:r>
              <a:rPr lang="en-GB" sz="2000" b="0" i="1" u="none" strike="noStrike" baseline="0" dirty="0">
                <a:latin typeface="+mn-lt"/>
              </a:rPr>
              <a:t>Ostrea edulis)</a:t>
            </a:r>
            <a:r>
              <a:rPr lang="en-GB" sz="2000" dirty="0">
                <a:effectLst/>
                <a:latin typeface="+mn-lt"/>
                <a:ea typeface="Calibri" panose="020F0502020204030204" pitchFamily="34" charset="0"/>
                <a:cs typeface="Times New Roman" panose="02020603050405020304" pitchFamily="18" charset="0"/>
              </a:rPr>
              <a:t> is the only species of oyster native to the UK.</a:t>
            </a:r>
            <a:endParaRPr lang="en-GB" sz="2000" dirty="0">
              <a:latin typeface="Calibri" panose="020F0502020204030204" pitchFamily="34" charset="0"/>
            </a:endParaRPr>
          </a:p>
        </p:txBody>
      </p:sp>
    </p:spTree>
    <p:extLst>
      <p:ext uri="{BB962C8B-B14F-4D97-AF65-F5344CB8AC3E}">
        <p14:creationId xmlns:p14="http://schemas.microsoft.com/office/powerpoint/2010/main" val="18315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64049" y="1614468"/>
            <a:ext cx="6705600"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7" name="Title 1">
            <a:extLst>
              <a:ext uri="{FF2B5EF4-FFF2-40B4-BE49-F238E27FC236}">
                <a16:creationId xmlns:a16="http://schemas.microsoft.com/office/drawing/2014/main" id="{17BCF2E7-1727-4BBA-8145-DC83254D9172}"/>
              </a:ext>
            </a:extLst>
          </p:cNvPr>
          <p:cNvSpPr txBox="1">
            <a:spLocks/>
          </p:cNvSpPr>
          <p:nvPr/>
        </p:nvSpPr>
        <p:spPr>
          <a:xfrm>
            <a:off x="446166" y="1521233"/>
            <a:ext cx="4456035" cy="466281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delle Rg" panose="02000503060000020004" pitchFamily="50" charset="0"/>
              </a:rPr>
              <a:t>Flat oysters</a:t>
            </a:r>
            <a:br>
              <a:rPr lang="en-GB" sz="2200" dirty="0">
                <a:latin typeface="Calibri" panose="020F0502020204030204" pitchFamily="34" charset="0"/>
                <a:ea typeface="Calibri" panose="020F0502020204030204" pitchFamily="34" charset="0"/>
                <a:cs typeface="Times New Roman" panose="02020603050405020304" pitchFamily="18" charset="0"/>
              </a:rPr>
            </a:b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solidFill>
                  <a:srgbClr val="CDD122"/>
                </a:solidFill>
                <a:latin typeface="Wingdings" panose="05000000000000000000" pitchFamily="2" charset="2"/>
              </a:rPr>
              <a:t>n </a:t>
            </a:r>
            <a:r>
              <a:rPr lang="en-GB" sz="2200" dirty="0">
                <a:effectLst/>
                <a:latin typeface="Calibri" panose="020F0502020204030204" pitchFamily="34" charset="0"/>
                <a:ea typeface="Calibri" panose="020F0502020204030204" pitchFamily="34" charset="0"/>
                <a:cs typeface="Times New Roman" panose="02020603050405020304" pitchFamily="18" charset="0"/>
              </a:rPr>
              <a:t>Flat oysters have a rounded, flattened, rough shell that can vary in colour but </a:t>
            </a:r>
            <a:r>
              <a:rPr lang="en-GB" sz="2200" dirty="0">
                <a:latin typeface="Calibri" panose="020F0502020204030204" pitchFamily="34" charset="0"/>
                <a:ea typeface="Calibri" panose="020F0502020204030204" pitchFamily="34" charset="0"/>
                <a:cs typeface="Times New Roman" panose="02020603050405020304" pitchFamily="18" charset="0"/>
              </a:rPr>
              <a:t>is</a:t>
            </a:r>
            <a:r>
              <a:rPr lang="en-GB" sz="2200" dirty="0">
                <a:effectLst/>
                <a:latin typeface="Calibri" panose="020F0502020204030204" pitchFamily="34" charset="0"/>
                <a:ea typeface="Calibri" panose="020F0502020204030204" pitchFamily="34" charset="0"/>
                <a:cs typeface="Times New Roman" panose="02020603050405020304" pitchFamily="18" charset="0"/>
              </a:rPr>
              <a:t> usually pale with brown or green mottling</a:t>
            </a:r>
            <a:br>
              <a:rPr lang="en-GB" sz="2200" dirty="0">
                <a:latin typeface="Calibri" panose="020F0502020204030204" pitchFamily="34" charset="0"/>
                <a:ea typeface="Calibri" panose="020F0502020204030204" pitchFamily="34" charset="0"/>
                <a:cs typeface="Times New Roman" panose="02020603050405020304" pitchFamily="18" charset="0"/>
              </a:rPr>
            </a:br>
            <a:br>
              <a:rPr lang="en-GB" sz="2200" dirty="0">
                <a:solidFill>
                  <a:schemeClr val="tx1">
                    <a:lumMod val="95000"/>
                    <a:lumOff val="5000"/>
                  </a:schemeClr>
                </a:solidFill>
                <a:latin typeface="Calibri" panose="020F0502020204030204" pitchFamily="34" charset="0"/>
              </a:rPr>
            </a:br>
            <a:r>
              <a:rPr lang="en-GB" sz="2200" dirty="0">
                <a:solidFill>
                  <a:srgbClr val="CDD122"/>
                </a:solidFill>
                <a:latin typeface="Wingdings" panose="05000000000000000000" pitchFamily="2" charset="2"/>
              </a:rPr>
              <a:t>n </a:t>
            </a:r>
            <a:r>
              <a:rPr lang="en-GB" sz="2200" dirty="0">
                <a:effectLst/>
                <a:latin typeface="Calibri" panose="020F0502020204030204" pitchFamily="34" charset="0"/>
                <a:ea typeface="Calibri" panose="020F0502020204030204" pitchFamily="34" charset="0"/>
                <a:cs typeface="Times New Roman" panose="02020603050405020304" pitchFamily="18" charset="0"/>
              </a:rPr>
              <a:t>The outside of the oyster shell has obvious growth lines, while the inside of the shell is smooth and pearly white</a:t>
            </a:r>
            <a:br>
              <a:rPr lang="en-GB" sz="2200" dirty="0">
                <a:latin typeface="Calibri" panose="020F0502020204030204" pitchFamily="34" charset="0"/>
                <a:ea typeface="Calibri" panose="020F0502020204030204" pitchFamily="34" charset="0"/>
                <a:cs typeface="Times New Roman" panose="02020603050405020304" pitchFamily="18" charset="0"/>
              </a:rPr>
            </a:b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solidFill>
                  <a:srgbClr val="CDD122"/>
                </a:solidFill>
                <a:latin typeface="Wingdings" panose="05000000000000000000" pitchFamily="2" charset="2"/>
              </a:rPr>
              <a:t>n </a:t>
            </a:r>
            <a:r>
              <a:rPr lang="en-GB" sz="2200" dirty="0">
                <a:latin typeface="Calibri" panose="020F0502020204030204" pitchFamily="34" charset="0"/>
                <a:cs typeface="Times New Roman" panose="02020603050405020304" pitchFamily="18" charset="0"/>
              </a:rPr>
              <a:t>Flat oysters</a:t>
            </a:r>
            <a:r>
              <a:rPr lang="en-GB" sz="2200" dirty="0">
                <a:effectLst/>
                <a:latin typeface="Calibri" panose="020F0502020204030204" pitchFamily="34" charset="0"/>
                <a:ea typeface="Calibri" panose="020F0502020204030204" pitchFamily="34" charset="0"/>
                <a:cs typeface="Times New Roman" panose="02020603050405020304" pitchFamily="18" charset="0"/>
              </a:rPr>
              <a:t> live on the seabed in shallow coastal waters and estuaries.</a:t>
            </a:r>
          </a:p>
        </p:txBody>
      </p:sp>
    </p:spTree>
    <p:extLst>
      <p:ext uri="{BB962C8B-B14F-4D97-AF65-F5344CB8AC3E}">
        <p14:creationId xmlns:p14="http://schemas.microsoft.com/office/powerpoint/2010/main" val="3616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42818" y="1838508"/>
            <a:ext cx="3895765" cy="4476344"/>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2" name="TextBox 1">
            <a:extLst>
              <a:ext uri="{FF2B5EF4-FFF2-40B4-BE49-F238E27FC236}">
                <a16:creationId xmlns:a16="http://schemas.microsoft.com/office/drawing/2014/main" id="{70F0144F-462F-403B-81F8-FA058221A68A}"/>
              </a:ext>
            </a:extLst>
          </p:cNvPr>
          <p:cNvSpPr txBox="1"/>
          <p:nvPr/>
        </p:nvSpPr>
        <p:spPr>
          <a:xfrm>
            <a:off x="8873210" y="2105561"/>
            <a:ext cx="2933711" cy="1323439"/>
          </a:xfrm>
          <a:prstGeom prst="rect">
            <a:avLst/>
          </a:prstGeom>
          <a:noFill/>
          <a:ln w="31750">
            <a:solidFill>
              <a:schemeClr val="accent1"/>
            </a:solidFill>
          </a:ln>
        </p:spPr>
        <p:txBody>
          <a:bodyPr wrap="square" rtlCol="0" anchor="ctr" anchorCtr="0">
            <a:spAutoFit/>
          </a:bodyPr>
          <a:lstStyle/>
          <a:p>
            <a:pPr algn="ctr"/>
            <a:r>
              <a:rPr lang="en-GB" sz="2000" b="1" dirty="0"/>
              <a:t>Stomach</a:t>
            </a:r>
          </a:p>
          <a:p>
            <a:pPr algn="ctr"/>
            <a:r>
              <a:rPr lang="en-GB" sz="2000" dirty="0"/>
              <a:t>- digests and </a:t>
            </a:r>
            <a:r>
              <a:rPr lang="en-GB" sz="2000" b="0" i="0" dirty="0">
                <a:effectLst/>
              </a:rPr>
              <a:t>stores food, and releases it to the intestine</a:t>
            </a:r>
            <a:endParaRPr lang="en-GB" sz="2400" dirty="0"/>
          </a:p>
        </p:txBody>
      </p:sp>
      <p:sp>
        <p:nvSpPr>
          <p:cNvPr id="8" name="TextBox 7">
            <a:extLst>
              <a:ext uri="{FF2B5EF4-FFF2-40B4-BE49-F238E27FC236}">
                <a16:creationId xmlns:a16="http://schemas.microsoft.com/office/drawing/2014/main" id="{9C7429D6-6078-4B57-AE64-AC5DC792FDDB}"/>
              </a:ext>
            </a:extLst>
          </p:cNvPr>
          <p:cNvSpPr txBox="1"/>
          <p:nvPr/>
        </p:nvSpPr>
        <p:spPr>
          <a:xfrm>
            <a:off x="8934299" y="3807805"/>
            <a:ext cx="2811535" cy="1015663"/>
          </a:xfrm>
          <a:prstGeom prst="rect">
            <a:avLst/>
          </a:prstGeom>
          <a:noFill/>
          <a:ln w="31750">
            <a:solidFill>
              <a:schemeClr val="accent1"/>
            </a:solidFill>
          </a:ln>
        </p:spPr>
        <p:txBody>
          <a:bodyPr wrap="square" rtlCol="0" anchor="ctr" anchorCtr="0">
            <a:spAutoFit/>
          </a:bodyPr>
          <a:lstStyle/>
          <a:p>
            <a:pPr algn="ctr"/>
            <a:r>
              <a:rPr lang="en-GB" sz="2000" b="1" dirty="0"/>
              <a:t>Intestine</a:t>
            </a:r>
          </a:p>
          <a:p>
            <a:pPr algn="ctr"/>
            <a:r>
              <a:rPr lang="en-GB" sz="2000" dirty="0"/>
              <a:t>- digests food and stores waste</a:t>
            </a:r>
          </a:p>
        </p:txBody>
      </p:sp>
      <p:sp>
        <p:nvSpPr>
          <p:cNvPr id="10" name="TextBox 9">
            <a:extLst>
              <a:ext uri="{FF2B5EF4-FFF2-40B4-BE49-F238E27FC236}">
                <a16:creationId xmlns:a16="http://schemas.microsoft.com/office/drawing/2014/main" id="{B0C3ADE0-7A9F-4FCA-A673-51B13157D9AB}"/>
              </a:ext>
            </a:extLst>
          </p:cNvPr>
          <p:cNvSpPr txBox="1"/>
          <p:nvPr/>
        </p:nvSpPr>
        <p:spPr>
          <a:xfrm>
            <a:off x="8934299" y="4991413"/>
            <a:ext cx="2811535" cy="1323439"/>
          </a:xfrm>
          <a:prstGeom prst="rect">
            <a:avLst/>
          </a:prstGeom>
          <a:noFill/>
          <a:ln w="31750">
            <a:solidFill>
              <a:schemeClr val="accent1"/>
            </a:solidFill>
          </a:ln>
        </p:spPr>
        <p:txBody>
          <a:bodyPr wrap="square" rtlCol="0" anchor="ctr" anchorCtr="0">
            <a:spAutoFit/>
          </a:bodyPr>
          <a:lstStyle/>
          <a:p>
            <a:pPr algn="ctr"/>
            <a:r>
              <a:rPr lang="en-GB" sz="2000" b="1" dirty="0"/>
              <a:t>Heart</a:t>
            </a:r>
          </a:p>
          <a:p>
            <a:pPr algn="ctr"/>
            <a:r>
              <a:rPr lang="en-GB" sz="2000" dirty="0"/>
              <a:t>- three chambers pump colourless blood around the body</a:t>
            </a:r>
          </a:p>
        </p:txBody>
      </p:sp>
      <p:sp>
        <p:nvSpPr>
          <p:cNvPr id="11" name="TextBox 10">
            <a:extLst>
              <a:ext uri="{FF2B5EF4-FFF2-40B4-BE49-F238E27FC236}">
                <a16:creationId xmlns:a16="http://schemas.microsoft.com/office/drawing/2014/main" id="{C9051878-9CAD-4AE8-BEEB-41A3D1CAF28C}"/>
              </a:ext>
            </a:extLst>
          </p:cNvPr>
          <p:cNvSpPr txBox="1"/>
          <p:nvPr/>
        </p:nvSpPr>
        <p:spPr>
          <a:xfrm>
            <a:off x="446164" y="3807805"/>
            <a:ext cx="2800935" cy="1015663"/>
          </a:xfrm>
          <a:prstGeom prst="rect">
            <a:avLst/>
          </a:prstGeom>
          <a:noFill/>
          <a:ln w="31750">
            <a:solidFill>
              <a:schemeClr val="accent1"/>
            </a:solidFill>
          </a:ln>
        </p:spPr>
        <p:txBody>
          <a:bodyPr wrap="square" rtlCol="0" anchor="ctr" anchorCtr="0">
            <a:spAutoFit/>
          </a:bodyPr>
          <a:lstStyle/>
          <a:p>
            <a:pPr algn="ctr"/>
            <a:r>
              <a:rPr lang="en-GB" sz="2000" b="1" dirty="0"/>
              <a:t>Gills</a:t>
            </a:r>
          </a:p>
          <a:p>
            <a:pPr algn="ctr"/>
            <a:r>
              <a:rPr lang="en-GB" sz="2000" dirty="0"/>
              <a:t>- absorb oxygen from the water</a:t>
            </a:r>
          </a:p>
        </p:txBody>
      </p:sp>
      <p:cxnSp>
        <p:nvCxnSpPr>
          <p:cNvPr id="4" name="Straight Arrow Connector 3">
            <a:extLst>
              <a:ext uri="{FF2B5EF4-FFF2-40B4-BE49-F238E27FC236}">
                <a16:creationId xmlns:a16="http://schemas.microsoft.com/office/drawing/2014/main" id="{EC275452-E4B7-4564-A6F2-2E3E37F2CD8D}"/>
              </a:ext>
            </a:extLst>
          </p:cNvPr>
          <p:cNvCxnSpPr>
            <a:cxnSpLocks/>
            <a:stCxn id="11" idx="3"/>
          </p:cNvCxnSpPr>
          <p:nvPr/>
        </p:nvCxnSpPr>
        <p:spPr>
          <a:xfrm>
            <a:off x="3247099" y="4315637"/>
            <a:ext cx="2039276" cy="11847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C58816F-A251-4854-865C-343E7361EDC6}"/>
              </a:ext>
            </a:extLst>
          </p:cNvPr>
          <p:cNvCxnSpPr>
            <a:cxnSpLocks/>
            <a:stCxn id="10" idx="1"/>
          </p:cNvCxnSpPr>
          <p:nvPr/>
        </p:nvCxnSpPr>
        <p:spPr>
          <a:xfrm flipH="1" flipV="1">
            <a:off x="6244217" y="4434109"/>
            <a:ext cx="2690082" cy="121902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C46727-2410-4934-93C8-06D17D6DD73B}"/>
              </a:ext>
            </a:extLst>
          </p:cNvPr>
          <p:cNvCxnSpPr>
            <a:cxnSpLocks/>
            <a:stCxn id="8" idx="1"/>
          </p:cNvCxnSpPr>
          <p:nvPr/>
        </p:nvCxnSpPr>
        <p:spPr>
          <a:xfrm flipH="1" flipV="1">
            <a:off x="6381750" y="3807805"/>
            <a:ext cx="2552549" cy="50783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887E394-2B2A-467A-942D-65652A17E287}"/>
              </a:ext>
            </a:extLst>
          </p:cNvPr>
          <p:cNvCxnSpPr>
            <a:cxnSpLocks/>
            <a:stCxn id="2" idx="1"/>
          </p:cNvCxnSpPr>
          <p:nvPr/>
        </p:nvCxnSpPr>
        <p:spPr>
          <a:xfrm flipH="1">
            <a:off x="5965490" y="2767281"/>
            <a:ext cx="2907720" cy="6296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AAC3E07-A54B-4EB6-93BF-16DA2BB80CE3}"/>
              </a:ext>
            </a:extLst>
          </p:cNvPr>
          <p:cNvSpPr txBox="1"/>
          <p:nvPr/>
        </p:nvSpPr>
        <p:spPr>
          <a:xfrm>
            <a:off x="446166" y="2381244"/>
            <a:ext cx="2800936" cy="1015663"/>
          </a:xfrm>
          <a:prstGeom prst="rect">
            <a:avLst/>
          </a:prstGeom>
          <a:noFill/>
          <a:ln w="31750">
            <a:solidFill>
              <a:schemeClr val="accent1"/>
            </a:solidFill>
          </a:ln>
        </p:spPr>
        <p:txBody>
          <a:bodyPr wrap="square" rtlCol="0" anchor="ctr" anchorCtr="0">
            <a:spAutoFit/>
          </a:bodyPr>
          <a:lstStyle/>
          <a:p>
            <a:pPr algn="ctr"/>
            <a:r>
              <a:rPr lang="en-GB" sz="2000" b="1" dirty="0"/>
              <a:t>Palps</a:t>
            </a:r>
          </a:p>
          <a:p>
            <a:pPr algn="ctr"/>
            <a:r>
              <a:rPr lang="en-GB" sz="2000" dirty="0"/>
              <a:t>- act as the oyster’s mouth and tongue</a:t>
            </a:r>
          </a:p>
        </p:txBody>
      </p:sp>
      <p:cxnSp>
        <p:nvCxnSpPr>
          <p:cNvPr id="17" name="Straight Arrow Connector 16">
            <a:extLst>
              <a:ext uri="{FF2B5EF4-FFF2-40B4-BE49-F238E27FC236}">
                <a16:creationId xmlns:a16="http://schemas.microsoft.com/office/drawing/2014/main" id="{9B5C2AA5-38A6-4D85-A523-706735A74DD5}"/>
              </a:ext>
            </a:extLst>
          </p:cNvPr>
          <p:cNvCxnSpPr>
            <a:cxnSpLocks/>
            <a:stCxn id="16" idx="3"/>
          </p:cNvCxnSpPr>
          <p:nvPr/>
        </p:nvCxnSpPr>
        <p:spPr>
          <a:xfrm>
            <a:off x="3247102" y="2889076"/>
            <a:ext cx="2159248" cy="3562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BD7BBD-83C3-424C-9C17-E2F2B0287882}"/>
              </a:ext>
            </a:extLst>
          </p:cNvPr>
          <p:cNvSpPr txBox="1"/>
          <p:nvPr/>
        </p:nvSpPr>
        <p:spPr>
          <a:xfrm>
            <a:off x="446163" y="5145301"/>
            <a:ext cx="2800935" cy="1015663"/>
          </a:xfrm>
          <a:prstGeom prst="rect">
            <a:avLst/>
          </a:prstGeom>
          <a:noFill/>
          <a:ln w="31750">
            <a:solidFill>
              <a:schemeClr val="accent1"/>
            </a:solidFill>
          </a:ln>
        </p:spPr>
        <p:txBody>
          <a:bodyPr wrap="square" rtlCol="0" anchor="ctr" anchorCtr="0">
            <a:spAutoFit/>
          </a:bodyPr>
          <a:lstStyle/>
          <a:p>
            <a:pPr algn="ctr"/>
            <a:r>
              <a:rPr lang="en-GB" sz="2000" b="1" dirty="0"/>
              <a:t>Adductor muscle</a:t>
            </a:r>
          </a:p>
          <a:p>
            <a:pPr algn="ctr"/>
            <a:r>
              <a:rPr lang="en-GB" sz="2000" dirty="0"/>
              <a:t>- opens and closes the oyster’s shells</a:t>
            </a:r>
          </a:p>
        </p:txBody>
      </p:sp>
      <p:cxnSp>
        <p:nvCxnSpPr>
          <p:cNvPr id="22" name="Straight Arrow Connector 21">
            <a:extLst>
              <a:ext uri="{FF2B5EF4-FFF2-40B4-BE49-F238E27FC236}">
                <a16:creationId xmlns:a16="http://schemas.microsoft.com/office/drawing/2014/main" id="{912B3B75-09C4-4CF8-9903-8E7B29BC2C11}"/>
              </a:ext>
            </a:extLst>
          </p:cNvPr>
          <p:cNvCxnSpPr>
            <a:cxnSpLocks/>
            <a:stCxn id="19" idx="3"/>
          </p:cNvCxnSpPr>
          <p:nvPr/>
        </p:nvCxnSpPr>
        <p:spPr>
          <a:xfrm flipV="1">
            <a:off x="3247098" y="4823468"/>
            <a:ext cx="2800935" cy="82966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D9E3DD-3230-4B14-8D78-DA768DAC5859}"/>
              </a:ext>
            </a:extLst>
          </p:cNvPr>
          <p:cNvSpPr txBox="1"/>
          <p:nvPr/>
        </p:nvSpPr>
        <p:spPr>
          <a:xfrm>
            <a:off x="5281596" y="435537"/>
            <a:ext cx="2811406" cy="1323439"/>
          </a:xfrm>
          <a:prstGeom prst="rect">
            <a:avLst/>
          </a:prstGeom>
          <a:noFill/>
          <a:ln w="31750">
            <a:solidFill>
              <a:schemeClr val="accent1"/>
            </a:solidFill>
          </a:ln>
        </p:spPr>
        <p:txBody>
          <a:bodyPr wrap="square" rtlCol="0" anchor="ctr" anchorCtr="0">
            <a:spAutoFit/>
          </a:bodyPr>
          <a:lstStyle/>
          <a:p>
            <a:pPr algn="ctr"/>
            <a:r>
              <a:rPr lang="en-GB" sz="2000" b="1" dirty="0"/>
              <a:t>Mantle</a:t>
            </a:r>
          </a:p>
          <a:p>
            <a:pPr algn="ctr"/>
            <a:r>
              <a:rPr lang="en-GB" sz="2000" dirty="0"/>
              <a:t>- a membrane that </a:t>
            </a:r>
            <a:r>
              <a:rPr lang="en-GB" sz="2000" b="0" i="0" dirty="0">
                <a:effectLst/>
              </a:rPr>
              <a:t>surrounds the organs and filters water</a:t>
            </a:r>
            <a:endParaRPr lang="en-GB" sz="2000" dirty="0"/>
          </a:p>
        </p:txBody>
      </p:sp>
      <p:cxnSp>
        <p:nvCxnSpPr>
          <p:cNvPr id="28" name="Straight Arrow Connector 27">
            <a:extLst>
              <a:ext uri="{FF2B5EF4-FFF2-40B4-BE49-F238E27FC236}">
                <a16:creationId xmlns:a16="http://schemas.microsoft.com/office/drawing/2014/main" id="{405CF502-EF86-4992-8194-292243D928F4}"/>
              </a:ext>
            </a:extLst>
          </p:cNvPr>
          <p:cNvCxnSpPr>
            <a:cxnSpLocks/>
            <a:stCxn id="27" idx="2"/>
          </p:cNvCxnSpPr>
          <p:nvPr/>
        </p:nvCxnSpPr>
        <p:spPr>
          <a:xfrm flipH="1">
            <a:off x="5724525" y="1758976"/>
            <a:ext cx="962774" cy="96517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49F8705-85B1-4E99-8D67-8EAD1BA1D417}"/>
              </a:ext>
            </a:extLst>
          </p:cNvPr>
          <p:cNvSpPr txBox="1"/>
          <p:nvPr/>
        </p:nvSpPr>
        <p:spPr>
          <a:xfrm>
            <a:off x="446163" y="1165527"/>
            <a:ext cx="4116312" cy="646331"/>
          </a:xfrm>
          <a:prstGeom prst="rect">
            <a:avLst/>
          </a:prstGeom>
          <a:noFill/>
        </p:spPr>
        <p:txBody>
          <a:bodyPr wrap="square" rtlCol="0">
            <a:spAutoFit/>
          </a:bodyPr>
          <a:lstStyle/>
          <a:p>
            <a:pPr algn="ctr"/>
            <a:r>
              <a:rPr lang="en-GB" sz="3600" dirty="0">
                <a:latin typeface="Adelle Rg" panose="02000503060000020004"/>
              </a:rPr>
              <a:t>Inside of an oyster</a:t>
            </a:r>
          </a:p>
        </p:txBody>
      </p:sp>
    </p:spTree>
    <p:extLst>
      <p:ext uri="{BB962C8B-B14F-4D97-AF65-F5344CB8AC3E}">
        <p14:creationId xmlns:p14="http://schemas.microsoft.com/office/powerpoint/2010/main" val="275463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7" name="Title 1">
            <a:extLst>
              <a:ext uri="{FF2B5EF4-FFF2-40B4-BE49-F238E27FC236}">
                <a16:creationId xmlns:a16="http://schemas.microsoft.com/office/drawing/2014/main" id="{17BCF2E7-1727-4BBA-8145-DC83254D9172}"/>
              </a:ext>
            </a:extLst>
          </p:cNvPr>
          <p:cNvSpPr txBox="1">
            <a:spLocks/>
          </p:cNvSpPr>
          <p:nvPr/>
        </p:nvSpPr>
        <p:spPr>
          <a:xfrm>
            <a:off x="446166" y="1479683"/>
            <a:ext cx="4456035" cy="474591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delle Rg" panose="02000503060000020004" pitchFamily="50" charset="0"/>
              </a:rPr>
              <a:t>How do oysters feed?</a:t>
            </a:r>
            <a:br>
              <a:rPr lang="en-GB" sz="2400" dirty="0">
                <a:latin typeface="Adelle Rg" panose="02000503060000020004" pitchFamily="50" charset="0"/>
              </a:rPr>
            </a:br>
            <a:br>
              <a:rPr lang="en-GB" sz="2400" dirty="0">
                <a:latin typeface="Adelle Rg" panose="02000503060000020004" pitchFamily="50" charset="0"/>
              </a:rPr>
            </a:br>
            <a:r>
              <a:rPr lang="en-GB" sz="2800" b="0" i="0" u="none" strike="noStrike" baseline="0" dirty="0">
                <a:latin typeface="+mn-lt"/>
              </a:rPr>
              <a:t>Oysters are </a:t>
            </a:r>
            <a:r>
              <a:rPr lang="en-GB" sz="2800" b="1" i="0" u="none" strike="noStrike" baseline="0" dirty="0">
                <a:latin typeface="+mn-lt"/>
              </a:rPr>
              <a:t>filter feeders</a:t>
            </a:r>
            <a:r>
              <a:rPr lang="en-GB" sz="2800" b="0" i="0" u="none" strike="noStrike" baseline="0" dirty="0">
                <a:latin typeface="+mn-lt"/>
              </a:rPr>
              <a:t>. They pump water over their hair-like gills and consume </a:t>
            </a:r>
            <a:r>
              <a:rPr lang="en-GB" sz="2800" b="1" i="0" u="none" strike="noStrike" baseline="0" dirty="0">
                <a:latin typeface="+mn-lt"/>
              </a:rPr>
              <a:t>phytoplankton</a:t>
            </a:r>
            <a:r>
              <a:rPr lang="en-GB" sz="2800" b="0" i="0" u="none" strike="noStrike" baseline="0" dirty="0">
                <a:latin typeface="+mn-lt"/>
              </a:rPr>
              <a:t> (microscopic plants that float in the sea) and other small organic particles that they filter out of the surrounding seawater.</a:t>
            </a:r>
            <a:endParaRPr lang="en-GB" sz="1800" b="0" i="0" u="none" strike="noStrike" baseline="0" dirty="0">
              <a:latin typeface="+mn-lt"/>
            </a:endParaRPr>
          </a:p>
        </p:txBody>
      </p:sp>
      <p:pic>
        <p:nvPicPr>
          <p:cNvPr id="23" name="Picture 22">
            <a:extLst>
              <a:ext uri="{FF2B5EF4-FFF2-40B4-BE49-F238E27FC236}">
                <a16:creationId xmlns:a16="http://schemas.microsoft.com/office/drawing/2014/main" id="{D7D4044B-BC87-4208-BCF7-54BE3236A3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4050" y="1614468"/>
            <a:ext cx="6705598" cy="4476344"/>
          </a:xfrm>
          <a:prstGeom prst="rect">
            <a:avLst/>
          </a:prstGeom>
        </p:spPr>
      </p:pic>
    </p:spTree>
    <p:extLst>
      <p:ext uri="{BB962C8B-B14F-4D97-AF65-F5344CB8AC3E}">
        <p14:creationId xmlns:p14="http://schemas.microsoft.com/office/powerpoint/2010/main" val="235088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84411" y="1141391"/>
            <a:ext cx="4823175" cy="4575218"/>
          </a:xfrm>
          <a:prstGeom prst="rect">
            <a:avLst/>
          </a:prstGeom>
        </p:spPr>
      </p:pic>
      <p:pic>
        <p:nvPicPr>
          <p:cNvPr id="9" name="Picture 14">
            <a:extLst>
              <a:ext uri="{FF2B5EF4-FFF2-40B4-BE49-F238E27FC236}">
                <a16:creationId xmlns:a16="http://schemas.microsoft.com/office/drawing/2014/main" id="{F502B5D2-ADEA-4941-BEA3-22C81D042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sp>
        <p:nvSpPr>
          <p:cNvPr id="2" name="TextBox 1">
            <a:extLst>
              <a:ext uri="{FF2B5EF4-FFF2-40B4-BE49-F238E27FC236}">
                <a16:creationId xmlns:a16="http://schemas.microsoft.com/office/drawing/2014/main" id="{17387240-ECAD-4CB6-AF33-CA9B031937BE}"/>
              </a:ext>
            </a:extLst>
          </p:cNvPr>
          <p:cNvSpPr txBox="1"/>
          <p:nvPr/>
        </p:nvSpPr>
        <p:spPr>
          <a:xfrm>
            <a:off x="476519" y="1138511"/>
            <a:ext cx="3207892" cy="2246769"/>
          </a:xfrm>
          <a:prstGeom prst="rect">
            <a:avLst/>
          </a:prstGeom>
          <a:noFill/>
          <a:ln w="34925">
            <a:solidFill>
              <a:schemeClr val="accent1"/>
            </a:solidFill>
          </a:ln>
        </p:spPr>
        <p:txBody>
          <a:bodyPr wrap="square" rtlCol="0" anchor="ctr" anchorCtr="0">
            <a:spAutoFit/>
          </a:bodyPr>
          <a:lstStyle/>
          <a:p>
            <a:r>
              <a:rPr lang="en-GB" sz="2000" b="1" i="0" u="none" strike="noStrike" baseline="0" dirty="0">
                <a:latin typeface="+mn-lt"/>
              </a:rPr>
              <a:t>2. </a:t>
            </a:r>
            <a:r>
              <a:rPr lang="en-GB" sz="2000" b="0" i="0" u="none" strike="noStrike" baseline="0" dirty="0">
                <a:latin typeface="+mn-lt"/>
              </a:rPr>
              <a:t>Fertilised eggs develop inside the female oysters and are released as swimming </a:t>
            </a:r>
            <a:r>
              <a:rPr lang="en-GB" sz="2000" b="1" i="0" u="none" strike="noStrike" baseline="0" dirty="0">
                <a:latin typeface="+mn-lt"/>
              </a:rPr>
              <a:t>larvae</a:t>
            </a:r>
            <a:r>
              <a:rPr lang="en-GB" sz="2000" b="0" i="0" u="none" strike="noStrike" baseline="0" dirty="0">
                <a:latin typeface="+mn-lt"/>
              </a:rPr>
              <a:t> after 7-10 days.</a:t>
            </a:r>
            <a:br>
              <a:rPr lang="en-GB" sz="2000" b="0" i="0" u="none" strike="noStrike" baseline="0" dirty="0">
                <a:latin typeface="+mn-lt"/>
              </a:rPr>
            </a:br>
            <a:r>
              <a:rPr lang="en-GB" sz="2000" b="0" i="0" u="none" strike="noStrike" baseline="0" dirty="0">
                <a:latin typeface="+mn-lt"/>
              </a:rPr>
              <a:t>A female oyster can produce up to 2 million larvae each time they spawn!</a:t>
            </a:r>
            <a:endParaRPr lang="en-GB" sz="2000" dirty="0"/>
          </a:p>
        </p:txBody>
      </p:sp>
      <p:sp>
        <p:nvSpPr>
          <p:cNvPr id="3" name="TextBox 2">
            <a:extLst>
              <a:ext uri="{FF2B5EF4-FFF2-40B4-BE49-F238E27FC236}">
                <a16:creationId xmlns:a16="http://schemas.microsoft.com/office/drawing/2014/main" id="{78D18A5F-5414-47BB-93F4-0BA23A14C77C}"/>
              </a:ext>
            </a:extLst>
          </p:cNvPr>
          <p:cNvSpPr txBox="1"/>
          <p:nvPr/>
        </p:nvSpPr>
        <p:spPr>
          <a:xfrm>
            <a:off x="8507586" y="1143637"/>
            <a:ext cx="3207892" cy="1938992"/>
          </a:xfrm>
          <a:prstGeom prst="rect">
            <a:avLst/>
          </a:prstGeom>
          <a:noFill/>
          <a:ln w="34925">
            <a:solidFill>
              <a:schemeClr val="accent1"/>
            </a:solidFill>
          </a:ln>
        </p:spPr>
        <p:txBody>
          <a:bodyPr wrap="square" rtlCol="0" anchor="ctr" anchorCtr="0">
            <a:spAutoFit/>
          </a:bodyPr>
          <a:lstStyle/>
          <a:p>
            <a:r>
              <a:rPr lang="en-GB" sz="2000" b="1" i="0" u="none" strike="noStrike" baseline="0" dirty="0">
                <a:latin typeface="+mn-lt"/>
              </a:rPr>
              <a:t>3. </a:t>
            </a:r>
            <a:r>
              <a:rPr lang="en-GB" sz="2000" b="0" i="0" u="none" strike="noStrike" baseline="0" dirty="0">
                <a:latin typeface="+mn-lt"/>
              </a:rPr>
              <a:t>The larvae develop for a couple of weeks in the water and then attach themselves to materials on the seabed. Once attached, they are known as </a:t>
            </a:r>
            <a:r>
              <a:rPr lang="en-GB" sz="2000" b="1" i="0" u="none" strike="noStrike" baseline="0" dirty="0">
                <a:latin typeface="+mn-lt"/>
              </a:rPr>
              <a:t>oyster spat</a:t>
            </a:r>
            <a:r>
              <a:rPr lang="en-GB" sz="2000" b="0" i="0" u="none" strike="noStrike" baseline="0" dirty="0">
                <a:latin typeface="+mn-lt"/>
              </a:rPr>
              <a:t>.</a:t>
            </a:r>
            <a:endParaRPr lang="en-GB" sz="2000" dirty="0"/>
          </a:p>
        </p:txBody>
      </p:sp>
      <p:sp>
        <p:nvSpPr>
          <p:cNvPr id="4" name="TextBox 3">
            <a:extLst>
              <a:ext uri="{FF2B5EF4-FFF2-40B4-BE49-F238E27FC236}">
                <a16:creationId xmlns:a16="http://schemas.microsoft.com/office/drawing/2014/main" id="{B909FAEE-F48B-41E8-9520-1BFDE55082A1}"/>
              </a:ext>
            </a:extLst>
          </p:cNvPr>
          <p:cNvSpPr txBox="1"/>
          <p:nvPr/>
        </p:nvSpPr>
        <p:spPr>
          <a:xfrm>
            <a:off x="8507586" y="4079326"/>
            <a:ext cx="3207893" cy="1323439"/>
          </a:xfrm>
          <a:prstGeom prst="rect">
            <a:avLst/>
          </a:prstGeom>
          <a:noFill/>
          <a:ln w="34925">
            <a:solidFill>
              <a:schemeClr val="accent1"/>
            </a:solidFill>
          </a:ln>
        </p:spPr>
        <p:txBody>
          <a:bodyPr wrap="square" rtlCol="0">
            <a:spAutoFit/>
          </a:bodyPr>
          <a:lstStyle/>
          <a:p>
            <a:r>
              <a:rPr lang="en-GB" sz="2000" b="1" i="0" u="none" strike="noStrike" baseline="0" dirty="0">
                <a:latin typeface="+mn-lt"/>
              </a:rPr>
              <a:t>4. </a:t>
            </a:r>
            <a:r>
              <a:rPr lang="en-GB" sz="2000" b="0" i="0" u="none" strike="noStrike" baseline="0" dirty="0">
                <a:latin typeface="+mn-lt"/>
              </a:rPr>
              <a:t>Oyster larvae prefer to attach themselves to other live oysters or the shells of dead oysters.</a:t>
            </a:r>
            <a:endParaRPr lang="en-GB" sz="2000" dirty="0"/>
          </a:p>
        </p:txBody>
      </p:sp>
      <p:sp>
        <p:nvSpPr>
          <p:cNvPr id="7" name="TextBox 6">
            <a:extLst>
              <a:ext uri="{FF2B5EF4-FFF2-40B4-BE49-F238E27FC236}">
                <a16:creationId xmlns:a16="http://schemas.microsoft.com/office/drawing/2014/main" id="{5AD7CD4F-E27E-4536-886B-183FB43CE645}"/>
              </a:ext>
            </a:extLst>
          </p:cNvPr>
          <p:cNvSpPr txBox="1"/>
          <p:nvPr/>
        </p:nvSpPr>
        <p:spPr>
          <a:xfrm>
            <a:off x="3972647" y="5710542"/>
            <a:ext cx="4246702" cy="1015663"/>
          </a:xfrm>
          <a:prstGeom prst="rect">
            <a:avLst/>
          </a:prstGeom>
          <a:noFill/>
          <a:ln w="34925">
            <a:solidFill>
              <a:schemeClr val="accent1"/>
            </a:solidFill>
          </a:ln>
        </p:spPr>
        <p:txBody>
          <a:bodyPr wrap="square" rtlCol="0" anchor="ctr" anchorCtr="0">
            <a:spAutoFit/>
          </a:bodyPr>
          <a:lstStyle/>
          <a:p>
            <a:r>
              <a:rPr lang="en-GB" sz="2000" b="1" i="0" u="none" strike="noStrike" baseline="0" dirty="0">
                <a:latin typeface="+mn-lt"/>
              </a:rPr>
              <a:t>5. </a:t>
            </a:r>
            <a:r>
              <a:rPr lang="en-GB" sz="2000" b="0" i="0" u="none" strike="noStrike" baseline="0" dirty="0">
                <a:latin typeface="+mn-lt"/>
              </a:rPr>
              <a:t>Juvenile oysters reach sexual maturity at around 3 years of age. On average, flat oysters live for 6-7 years.</a:t>
            </a:r>
            <a:endParaRPr lang="en-GB" sz="2000" dirty="0"/>
          </a:p>
        </p:txBody>
      </p:sp>
      <p:sp>
        <p:nvSpPr>
          <p:cNvPr id="10" name="TextBox 9">
            <a:extLst>
              <a:ext uri="{FF2B5EF4-FFF2-40B4-BE49-F238E27FC236}">
                <a16:creationId xmlns:a16="http://schemas.microsoft.com/office/drawing/2014/main" id="{E13EABEB-1CB9-4BAF-9B6C-35C069D54F7B}"/>
              </a:ext>
            </a:extLst>
          </p:cNvPr>
          <p:cNvSpPr txBox="1"/>
          <p:nvPr/>
        </p:nvSpPr>
        <p:spPr>
          <a:xfrm>
            <a:off x="476519" y="4079326"/>
            <a:ext cx="3207892" cy="1631216"/>
          </a:xfrm>
          <a:prstGeom prst="rect">
            <a:avLst/>
          </a:prstGeom>
          <a:noFill/>
          <a:ln w="34925">
            <a:solidFill>
              <a:schemeClr val="accent1"/>
            </a:solidFill>
          </a:ln>
        </p:spPr>
        <p:txBody>
          <a:bodyPr wrap="square" rtlCol="0" anchor="ctr" anchorCtr="0">
            <a:spAutoFit/>
          </a:bodyPr>
          <a:lstStyle/>
          <a:p>
            <a:r>
              <a:rPr lang="en-GB" sz="2000" b="1" i="0" u="none" strike="noStrike" baseline="0" dirty="0">
                <a:latin typeface="+mn-lt"/>
              </a:rPr>
              <a:t>1.</a:t>
            </a:r>
            <a:r>
              <a:rPr lang="en-GB" sz="2000" b="0" i="0" u="none" strike="noStrike" baseline="0" dirty="0">
                <a:latin typeface="+mn-lt"/>
              </a:rPr>
              <a:t> Oysters reproduce </a:t>
            </a:r>
            <a:r>
              <a:rPr lang="en-GB" sz="2000" b="1" i="0" u="none" strike="noStrike" baseline="0" dirty="0">
                <a:latin typeface="+mn-lt"/>
              </a:rPr>
              <a:t>sexually</a:t>
            </a:r>
            <a:r>
              <a:rPr lang="en-GB" sz="2000" b="0" i="0" u="none" strike="noStrike" baseline="0" dirty="0">
                <a:latin typeface="+mn-lt"/>
              </a:rPr>
              <a:t>. Male oysters release sperm into the sea, which fertilise the eggs inside the female oyster.</a:t>
            </a:r>
            <a:endParaRPr lang="en-GB" sz="2000" dirty="0"/>
          </a:p>
        </p:txBody>
      </p:sp>
      <p:sp>
        <p:nvSpPr>
          <p:cNvPr id="14" name="TextBox 13">
            <a:extLst>
              <a:ext uri="{FF2B5EF4-FFF2-40B4-BE49-F238E27FC236}">
                <a16:creationId xmlns:a16="http://schemas.microsoft.com/office/drawing/2014/main" id="{29A026AE-26EC-45DF-8E27-0E1BD3F7E798}"/>
              </a:ext>
            </a:extLst>
          </p:cNvPr>
          <p:cNvSpPr txBox="1"/>
          <p:nvPr/>
        </p:nvSpPr>
        <p:spPr>
          <a:xfrm>
            <a:off x="3609358" y="258461"/>
            <a:ext cx="4973279" cy="707886"/>
          </a:xfrm>
          <a:prstGeom prst="rect">
            <a:avLst/>
          </a:prstGeom>
          <a:noFill/>
        </p:spPr>
        <p:txBody>
          <a:bodyPr wrap="square" rtlCol="0">
            <a:spAutoFit/>
          </a:bodyPr>
          <a:lstStyle/>
          <a:p>
            <a:pPr algn="ctr"/>
            <a:r>
              <a:rPr lang="en-GB" sz="4000" dirty="0">
                <a:latin typeface="Adelle Rg" panose="02000503060000020004" pitchFamily="50" charset="0"/>
              </a:rPr>
              <a:t>An oyster’s lifecycle</a:t>
            </a:r>
            <a:endParaRPr lang="en-GB" sz="4000" dirty="0"/>
          </a:p>
        </p:txBody>
      </p:sp>
    </p:spTree>
    <p:extLst>
      <p:ext uri="{BB962C8B-B14F-4D97-AF65-F5344CB8AC3E}">
        <p14:creationId xmlns:p14="http://schemas.microsoft.com/office/powerpoint/2010/main" val="105521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225046"/>
            <a:ext cx="5104383" cy="5244513"/>
          </a:xfrm>
        </p:spPr>
        <p:txBody>
          <a:bodyPr>
            <a:spAutoFit/>
          </a:bodyPr>
          <a:lstStyle/>
          <a:p>
            <a:r>
              <a:rPr lang="en-GB" sz="4000" dirty="0">
                <a:latin typeface="Adelle Rg" panose="02000503060000020004" pitchFamily="50" charset="0"/>
              </a:rPr>
              <a:t>Mighty molluscs</a:t>
            </a:r>
            <a:br>
              <a:rPr lang="en-GB" sz="2000" dirty="0">
                <a:latin typeface="Adelle Rg" panose="02000503060000020004" pitchFamily="50" charset="0"/>
              </a:rPr>
            </a:br>
            <a:br>
              <a:rPr lang="en-GB" sz="2000" dirty="0">
                <a:latin typeface="Adelle Rg" panose="02000503060000020004" pitchFamily="50" charset="0"/>
              </a:rPr>
            </a:br>
            <a:r>
              <a:rPr lang="en-GB" sz="2400" dirty="0">
                <a:latin typeface="+mn-lt"/>
              </a:rPr>
              <a:t>Oysters can often be overlooked. People might assume that oysters are rocks or part of the seabed. While they might not look like much from the outside, these might marine molluscs are actually very special! </a:t>
            </a:r>
            <a:br>
              <a:rPr lang="en-GB" sz="2400" dirty="0">
                <a:latin typeface="+mn-lt"/>
              </a:rPr>
            </a:br>
            <a:br>
              <a:rPr lang="en-GB" sz="2400" dirty="0">
                <a:latin typeface="+mn-lt"/>
              </a:rPr>
            </a:br>
            <a:r>
              <a:rPr lang="en-GB" sz="2400" dirty="0">
                <a:latin typeface="+mn-lt"/>
              </a:rPr>
              <a:t>Although small, oysters</a:t>
            </a:r>
            <a:r>
              <a:rPr lang="en-GB" sz="2400" b="0" i="0" u="none" strike="noStrike" baseline="0" dirty="0">
                <a:latin typeface="+mn-lt"/>
              </a:rPr>
              <a:t> can make big changes to the ecosystems in which they live. These </a:t>
            </a:r>
            <a:r>
              <a:rPr lang="en-GB" sz="2400" b="1" i="0" u="none" strike="noStrike" baseline="0" dirty="0">
                <a:latin typeface="+mn-lt"/>
              </a:rPr>
              <a:t>ecosystem engineers </a:t>
            </a:r>
            <a:r>
              <a:rPr lang="en-GB" sz="2400" dirty="0">
                <a:latin typeface="+mn-lt"/>
              </a:rPr>
              <a:t>not </a:t>
            </a:r>
            <a:r>
              <a:rPr lang="en-GB" sz="2400" b="0" i="0" u="none" strike="noStrike" baseline="0" dirty="0">
                <a:latin typeface="+mn-lt"/>
              </a:rPr>
              <a:t>only bring great benefits to the </a:t>
            </a:r>
            <a:r>
              <a:rPr lang="en-GB" sz="2400" dirty="0">
                <a:latin typeface="+mn-lt"/>
              </a:rPr>
              <a:t>areas in which they live </a:t>
            </a:r>
            <a:r>
              <a:rPr lang="en-GB" sz="2400" b="0" i="0" u="none" strike="noStrike" baseline="0" dirty="0">
                <a:latin typeface="+mn-lt"/>
              </a:rPr>
              <a:t>but are also important for the future of our planet.</a:t>
            </a:r>
            <a:endParaRPr lang="en-GB" sz="2200" dirty="0">
              <a:latin typeface="+mn-lt"/>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391759"/>
            <a:ext cx="6558163" cy="6558163"/>
          </a:xfrm>
          <a:prstGeom prst="rect">
            <a:avLst/>
          </a:prstGeom>
        </p:spPr>
      </p:pic>
      <p:sp>
        <p:nvSpPr>
          <p:cNvPr id="2" name="TextBox 1">
            <a:extLst>
              <a:ext uri="{FF2B5EF4-FFF2-40B4-BE49-F238E27FC236}">
                <a16:creationId xmlns:a16="http://schemas.microsoft.com/office/drawing/2014/main" id="{A4859D6F-9C4B-450B-9AC3-7C05389090CC}"/>
              </a:ext>
            </a:extLst>
          </p:cNvPr>
          <p:cNvSpPr txBox="1"/>
          <p:nvPr/>
        </p:nvSpPr>
        <p:spPr>
          <a:xfrm>
            <a:off x="6836662" y="5638562"/>
            <a:ext cx="4495734" cy="830997"/>
          </a:xfrm>
          <a:prstGeom prst="rect">
            <a:avLst/>
          </a:prstGeom>
          <a:noFill/>
        </p:spPr>
        <p:txBody>
          <a:bodyPr wrap="square" rtlCol="0">
            <a:spAutoFit/>
          </a:bodyPr>
          <a:lstStyle/>
          <a:p>
            <a:r>
              <a:rPr lang="en-GB" sz="2400" b="1" dirty="0"/>
              <a:t>Ecosystem engineer </a:t>
            </a:r>
            <a:r>
              <a:rPr lang="en-GB" sz="2400" dirty="0"/>
              <a:t>=</a:t>
            </a:r>
            <a:r>
              <a:rPr lang="en-GB" sz="2400" i="0" dirty="0">
                <a:solidFill>
                  <a:srgbClr val="111111"/>
                </a:solidFill>
                <a:effectLst/>
              </a:rPr>
              <a:t> an organism that creates or changes habitats.</a:t>
            </a:r>
            <a:r>
              <a:rPr lang="en-GB" sz="2400" dirty="0"/>
              <a:t> </a:t>
            </a:r>
          </a:p>
        </p:txBody>
      </p:sp>
    </p:spTree>
    <p:extLst>
      <p:ext uri="{BB962C8B-B14F-4D97-AF65-F5344CB8AC3E}">
        <p14:creationId xmlns:p14="http://schemas.microsoft.com/office/powerpoint/2010/main" val="107587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166" y="1101676"/>
            <a:ext cx="5104383" cy="5466112"/>
          </a:xfrm>
        </p:spPr>
        <p:txBody>
          <a:bodyPr>
            <a:spAutoFit/>
          </a:bodyPr>
          <a:lstStyle/>
          <a:p>
            <a:pPr marR="0" algn="l" rtl="0"/>
            <a:r>
              <a:rPr lang="en-GB" sz="4000" dirty="0">
                <a:latin typeface="Adelle Rg" panose="02000503060000020004" pitchFamily="50" charset="0"/>
              </a:rPr>
              <a:t>The world needs oysters</a:t>
            </a:r>
            <a:br>
              <a:rPr lang="en-GB" sz="2000" dirty="0">
                <a:latin typeface="Adelle Rg" panose="02000503060000020004" pitchFamily="50" charset="0"/>
              </a:rPr>
            </a:br>
            <a:br>
              <a:rPr lang="en-GB" sz="2000" dirty="0">
                <a:latin typeface="Adelle Rg" panose="02000503060000020004" pitchFamily="50" charset="0"/>
              </a:rPr>
            </a:br>
            <a:br>
              <a:rPr lang="en-GB" sz="2000" dirty="0">
                <a:latin typeface="Adelle Rg" panose="02000503060000020004" pitchFamily="50" charset="0"/>
              </a:rPr>
            </a:br>
            <a:r>
              <a:rPr lang="en-GB" sz="2800" b="1" i="0" u="none" strike="noStrike" baseline="0" dirty="0">
                <a:latin typeface="+mn-lt"/>
              </a:rPr>
              <a:t>Cleaning service:</a:t>
            </a:r>
            <a:br>
              <a:rPr lang="en-GB" sz="2400" b="1" i="0" u="none" strike="noStrike" baseline="0" dirty="0">
                <a:latin typeface="+mn-lt"/>
              </a:rPr>
            </a:br>
            <a:br>
              <a:rPr lang="en-GB" sz="2400" b="1" i="0" u="none" strike="noStrike" baseline="0" dirty="0">
                <a:latin typeface="+mn-lt"/>
              </a:rPr>
            </a:br>
            <a:r>
              <a:rPr lang="en-GB" sz="2400" b="0" i="0" u="none" strike="noStrike" baseline="0" dirty="0">
                <a:latin typeface="+mn-lt"/>
              </a:rPr>
              <a:t>Oysters have an amazing ability to clean seawater, keeping the sea healthy and clear, and improving the surrounding environment for other plants and animals to live in. While feeding, oysters also remove excess nutrients from the sea, which could </a:t>
            </a:r>
            <a:r>
              <a:rPr lang="en-GB" sz="2400" dirty="0">
                <a:latin typeface="+mn-lt"/>
              </a:rPr>
              <a:t>otherwise cause </a:t>
            </a:r>
            <a:r>
              <a:rPr lang="en-GB" sz="2400" b="0" i="0" u="none" strike="noStrike" baseline="0" dirty="0">
                <a:latin typeface="+mn-lt"/>
              </a:rPr>
              <a:t>algal blooms and a lack of oxygen in the water.</a:t>
            </a:r>
            <a:endParaRPr lang="en-GB" sz="2800" dirty="0">
              <a:latin typeface="Calibri" panose="020F0502020204030204" pitchFamily="34"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46166" y="438503"/>
            <a:ext cx="1689896" cy="409359"/>
          </a:xfrm>
          <a:prstGeom prst="rect">
            <a:avLst/>
          </a:prstGeom>
          <a:noFill/>
          <a:ln w="9525">
            <a:noFill/>
            <a:miter lim="800000"/>
            <a:headEnd/>
            <a:tailEnd/>
          </a:ln>
        </p:spPr>
      </p:pic>
      <p:pic>
        <p:nvPicPr>
          <p:cNvPr id="7" name="Picture 6">
            <a:extLst>
              <a:ext uri="{FF2B5EF4-FFF2-40B4-BE49-F238E27FC236}">
                <a16:creationId xmlns:a16="http://schemas.microsoft.com/office/drawing/2014/main" id="{1585F94F-BA40-4D42-A20B-0005391E1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0549" y="149918"/>
            <a:ext cx="6558163" cy="6558163"/>
          </a:xfrm>
          <a:prstGeom prst="rect">
            <a:avLst/>
          </a:prstGeom>
        </p:spPr>
      </p:pic>
    </p:spTree>
    <p:extLst>
      <p:ext uri="{BB962C8B-B14F-4D97-AF65-F5344CB8AC3E}">
        <p14:creationId xmlns:p14="http://schemas.microsoft.com/office/powerpoint/2010/main" val="2037163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WT presentation_green" id="{34AABBA0-B949-46CB-A785-B4854880F903}" vid="{07F5BEC5-C311-4F57-8FFB-A43EF812DC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YWT presentation_green</Template>
  <TotalTime>782</TotalTime>
  <Words>1184</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Adelle Rg</vt:lpstr>
      <vt:lpstr>Arial</vt:lpstr>
      <vt:lpstr>Calibri</vt:lpstr>
      <vt:lpstr>Calibri Light</vt:lpstr>
      <vt:lpstr>Wingdings</vt:lpstr>
      <vt:lpstr>Office Theme</vt:lpstr>
      <vt:lpstr>PowerPoint Presentation</vt:lpstr>
      <vt:lpstr>Learning Outcomes  By the end of today, you should be able to: n  Describe what an oyster is n  Explain how an oyster reproduces n  Discuss why oysters and oyster reefs are important  to an ecosystem</vt:lpstr>
      <vt:lpstr>PowerPoint Presentation</vt:lpstr>
      <vt:lpstr>PowerPoint Presentation</vt:lpstr>
      <vt:lpstr>PowerPoint Presentation</vt:lpstr>
      <vt:lpstr>PowerPoint Presentation</vt:lpstr>
      <vt:lpstr>PowerPoint Presentation</vt:lpstr>
      <vt:lpstr>Mighty molluscs  Oysters can often be overlooked. People might assume that oysters are rocks or part of the seabed. While they might not look like much from the outside, these might marine molluscs are actually very special!   Although small, oysters can make big changes to the ecosystems in which they live. These ecosystem engineers not only bring great benefits to the areas in which they live but are also important for the future of our planet.</vt:lpstr>
      <vt:lpstr>The world needs oysters   Cleaning service:  Oysters have an amazing ability to clean seawater, keeping the sea healthy and clear, and improving the surrounding environment for other plants and animals to live in. While feeding, oysters also remove excess nutrients from the sea, which could otherwise cause algal blooms and a lack of oxygen in the water.</vt:lpstr>
      <vt:lpstr>The world needs oysters   Local builders:  If the conditions are right and oysters are left undisturbed for a long period of time, hundreds of thousands of oysters will fuse together to form a reef. Much like a coral reef, an oyster reef provides a fantastic habitat and shelter for lots of different animals, such as juvenile fish, crabs and sea snails. </vt:lpstr>
      <vt:lpstr>The world needs oysters   Line of defence:  Oyster reefs break up the energy from wave action, which protects the coast from coastal erosion and safeguards neighbouring habitats. </vt:lpstr>
      <vt:lpstr>The world needs oysters   Vital food source:  Oysters are eaten by many different animals, including crabs, lobsters, octopi, oyster catchers, and humans.  Oysters have been an important food source for millennia. There’s evidence of people in the UK gathering oysters as far back as 8700BC, and many people today still rely on oysters for their livelihood.</vt:lpstr>
      <vt:lpstr>The world needs oysters   Emergency service:  Oysters indirectly help us to combat climate change. By filtering our seas and keeping them clear, oysters allow more sunlight to reach deeper into our seas, encouraging plants like seagrass to grow, which fight climate change by absorbing carbon dioxide and releasing oxygen.</vt:lpstr>
      <vt:lpstr>Oysters in Yorkshire  There used to be a flat oyster reef so large in the Humber estuary that it stretched across the entire width of the estuary and was so big that the oysters’ hard shells were a danger to ships!  Sadly, because of overfishing and pollution, that oyster reef is now a distant memory and only a few flat oysters remain.</vt:lpstr>
      <vt:lpstr>Bringing oysters back to the Humber…  Yorkshire Wildlife Trust are working hard to bring flat oyster reefs back to the Humber estuary. Explore the process below that our expert team follow to restore oyster reefs at Spurn National Nature Reserve:  Step 1: 100,000 juvenile flat oysters were brought over from the west coast of England in 2021  Step 2: The oysters were cleaned and checked to make sure that they didn’t transfer any undesirable organisms or invasive species into the Humber</vt:lpstr>
      <vt:lpstr>Step 3: The oysters were quarantined in containers of UV-sterilised seawater to ensure that the water inside the oysters wasn’t harbouring anything harmful   Step 4: The oysters were placed into specially designed mesh boxes that were then strapped to trestle structures fixed into the mudflats. This is to ensure we can keep a population of oysters safe and easy to monitor  Step 5: Each month, our expert team of marine biologists check the oysters’ health, weight and growth.  Hopefully, one day, there will once again be a thriving flat oyster reef in the Humber estuary!</vt:lpstr>
      <vt:lpstr>PowerPoint Presentation</vt:lpstr>
    </vt:vector>
  </TitlesOfParts>
  <Company>Yorkshire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Henderson</dc:creator>
  <cp:lastModifiedBy>Sophie Wilson</cp:lastModifiedBy>
  <cp:revision>78</cp:revision>
  <dcterms:created xsi:type="dcterms:W3CDTF">2021-03-15T14:37:41Z</dcterms:created>
  <dcterms:modified xsi:type="dcterms:W3CDTF">2021-12-15T17:23:54Z</dcterms:modified>
</cp:coreProperties>
</file>