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1" r:id="rId4"/>
    <p:sldId id="263" r:id="rId5"/>
    <p:sldId id="270" r:id="rId6"/>
    <p:sldId id="264" r:id="rId7"/>
    <p:sldId id="260" r:id="rId8"/>
    <p:sldId id="266" r:id="rId9"/>
    <p:sldId id="262" r:id="rId10"/>
    <p:sldId id="267" r:id="rId11"/>
    <p:sldId id="269"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43" autoAdjust="0"/>
  </p:normalViewPr>
  <p:slideViewPr>
    <p:cSldViewPr snapToGrid="0">
      <p:cViewPr varScale="1">
        <p:scale>
          <a:sx n="62" d="100"/>
          <a:sy n="62" d="100"/>
        </p:scale>
        <p:origin x="1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46.073"/>
    </inkml:context>
    <inkml:brush xml:id="br0">
      <inkml:brushProperty name="width" value="0.35" units="cm"/>
      <inkml:brushProperty name="height" value="0.35" units="cm"/>
      <inkml:brushProperty name="color" value="#FFFFFF"/>
    </inkml:brush>
  </inkml:definitions>
  <inkml:trace contextRef="#ctx0" brushRef="#br0">1 0 24575,'40'2'0,"51"9"0,-5 0 0,436-3-605,-317-10 459,781 2 897,-982 0-751,0 0 0,0 0 0,1 0 0,-1 1 0,0 0 0,0-1 0,0 1 0,0 1 0,0-1 0,0 1 0,4 2 0,-5-2 0,-1 0 0,0 0 0,0 0 0,1 0 0,-1 1 0,-1-1 0,1 1 0,0 0 0,-1-1 0,1 1 0,-1 0 0,0 0 0,0 0 0,0 0 0,1 5 0,3 22 0,-2-1 0,0 1 0,-2 0 0,-4 42 0,1-20 0,-2 417 0,6-427 88,10 57 0,-3-35-1629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49.285"/>
    </inkml:context>
    <inkml:brush xml:id="br0">
      <inkml:brushProperty name="width" value="0.35" units="cm"/>
      <inkml:brushProperty name="height" value="0.35" units="cm"/>
      <inkml:brushProperty name="color" value="#FFFFFF"/>
    </inkml:brush>
  </inkml:definitions>
  <inkml:trace contextRef="#ctx0" brushRef="#br0">1 119 24575,'1012'0'-7536,"-987"-1"7825,0-1 0,1-1 1,30-8-1,73-26 1924,-19 4-899,-65 23 119,64-7 0,-6 12-2812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52.097"/>
    </inkml:context>
    <inkml:brush xml:id="br0">
      <inkml:brushProperty name="width" value="0.35" units="cm"/>
      <inkml:brushProperty name="height" value="0.35" units="cm"/>
      <inkml:brushProperty name="color" value="#FFFFFF"/>
    </inkml:brush>
  </inkml:definitions>
  <inkml:trace contextRef="#ctx0" brushRef="#br0">471 1 24575,'-50'2'-1533,"-70"12"-1,65-6 669,16 0 386,0 1 0,1 2-1,-38 17 1,75-27 527,-2 0 74,0 0-1,1 0 0,-1 1 1,0-1-1,1 1 1,-1-1-1,1 1 0,0 0 1,0 0-1,-1 0 0,1 1 1,1-1-1,-1 0 1,0 1-1,0 0 0,1-1 1,0 1-1,-1 0 1,0 4-1,-1 3 137,1 1 1,0-1-1,1 0 0,0 15 0,1-11-45,0 373 1239,4-155-1035,-4-191-1782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5:07.939"/>
    </inkml:context>
    <inkml:brush xml:id="br0">
      <inkml:brushProperty name="width" value="0.35" units="cm"/>
      <inkml:brushProperty name="height" value="0.35" units="cm"/>
      <inkml:brushProperty name="color" value="#FFFFFF"/>
    </inkml:brush>
  </inkml:definitions>
  <inkml:trace contextRef="#ctx0" brushRef="#br0">2821 0 24575,'-566'12'-4915,"487"-8"4268,-7 0 256,1 3 0,-122 26 1,158-22 1228,-1-3 0,-88 5 0,-102-14 2560,94-2-2576,-606 3-822,723 1 0,0 2 0,0 1 0,1 2 0,0 0 0,0 2 0,0 1 0,1 1 0,0 1 0,1 2 0,-42 27 0,60-35-195,-1 0 0,0 0 0,0-1 0,0 0 0,0-1 0,-13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5:07.939"/>
    </inkml:context>
    <inkml:brush xml:id="br0">
      <inkml:brushProperty name="width" value="0.35" units="cm"/>
      <inkml:brushProperty name="height" value="0.35" units="cm"/>
      <inkml:brushProperty name="color" value="#FFFFFF"/>
    </inkml:brush>
  </inkml:definitions>
  <inkml:trace contextRef="#ctx0" brushRef="#br0">2821 0 24575,'-566'12'-4915,"487"-8"4268,-7 0 256,1 3 0,-122 26 1,158-22 1228,-1-3 0,-88 5 0,-102-14 2560,94-2-2576,-606 3-822,723 1 0,0 2 0,0 1 0,1 2 0,0 0 0,0 2 0,0 1 0,1 1 0,0 1 0,1 2 0,-42 27 0,60-35-195,-1 0 0,0 0 0,0-1 0,0 0 0,0-1 0,-13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D3F92-82F1-4730-8DD5-8E291C043620}"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56294-F634-4C9E-85D8-11D7AED794C2}" type="slidenum">
              <a:rPr lang="en-GB" smtClean="0"/>
              <a:t>‹#›</a:t>
            </a:fld>
            <a:endParaRPr lang="en-GB"/>
          </a:p>
        </p:txBody>
      </p:sp>
    </p:spTree>
    <p:extLst>
      <p:ext uri="{BB962C8B-B14F-4D97-AF65-F5344CB8AC3E}">
        <p14:creationId xmlns:p14="http://schemas.microsoft.com/office/powerpoint/2010/main" val="358869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Seagrass lives in shallow water as it needs lots of sunlight to photosynthesise to make its own food.</a:t>
            </a:r>
          </a:p>
        </p:txBody>
      </p:sp>
      <p:sp>
        <p:nvSpPr>
          <p:cNvPr id="4" name="Slide Number Placeholder 3"/>
          <p:cNvSpPr>
            <a:spLocks noGrp="1"/>
          </p:cNvSpPr>
          <p:nvPr>
            <p:ph type="sldNum" sz="quarter" idx="5"/>
          </p:nvPr>
        </p:nvSpPr>
        <p:spPr/>
        <p:txBody>
          <a:bodyPr/>
          <a:lstStyle/>
          <a:p>
            <a:fld id="{D4456294-F634-4C9E-85D8-11D7AED794C2}" type="slidenum">
              <a:rPr lang="en-GB" smtClean="0"/>
              <a:t>5</a:t>
            </a:fld>
            <a:endParaRPr lang="en-GB"/>
          </a:p>
        </p:txBody>
      </p:sp>
    </p:spTree>
    <p:extLst>
      <p:ext uri="{BB962C8B-B14F-4D97-AF65-F5344CB8AC3E}">
        <p14:creationId xmlns:p14="http://schemas.microsoft.com/office/powerpoint/2010/main" val="201536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456294-F634-4C9E-85D8-11D7AED794C2}" type="slidenum">
              <a:rPr lang="en-GB" smtClean="0"/>
              <a:t>6</a:t>
            </a:fld>
            <a:endParaRPr lang="en-GB"/>
          </a:p>
        </p:txBody>
      </p:sp>
    </p:spTree>
    <p:extLst>
      <p:ext uri="{BB962C8B-B14F-4D97-AF65-F5344CB8AC3E}">
        <p14:creationId xmlns:p14="http://schemas.microsoft.com/office/powerpoint/2010/main" val="249083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A6E9-E66F-4F3A-8F0F-E2CCCA0F36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E74FBE-0E16-43AE-B765-9EB40BA1B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003A45-2603-485B-957E-1618BDB38ABA}"/>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969721FE-58ED-42D5-84B8-CA04EFCA61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7751AD-9E46-4AEF-ABC7-559B7BC69AF3}"/>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62654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4CBB-DD9F-4A53-8199-6AAA8C3AA2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377D26-80A0-4A92-8ECC-70DA227CB5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1477C-0290-4254-A619-4E2BCEA9E12F}"/>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1761CD97-ACC2-4DC0-9577-1B0E5BC3A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D2F0A-83CA-4E58-9559-5995A9CB8FB6}"/>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76917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82D36-0FA1-4CD4-ACB8-6BF4A0220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5ED2B5-3B04-4517-AD57-2E2E1CC6F8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8950EF-A214-49F6-A735-2D85B1BF16F1}"/>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CA6DC746-EBA4-48B4-AAB6-7ABD7FD90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16A7AD-5204-4D9B-967A-265884C0BAF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45184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A755-4934-48EE-B6D3-8DBF42502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F9381B-2F7E-4A2E-9461-2BCB7D1A8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3A43AE-09FD-4190-B26A-CC5FD77FD306}"/>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02FDFC4D-A75E-4ED3-8CA7-EB8ABECD04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3C041-6B2E-4C21-BE20-993E62774D7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3251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D1F3-1AD7-4725-8604-C3CCE9A839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CAA7D2-E1AE-4539-805E-66079D3FC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DA1B5-7EBD-4CC2-AC66-D69F8E3A9C55}"/>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F8404032-E241-498D-A9D7-5FC6F48B6C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0E63-8698-4D19-9AD9-AEF1B820AC3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22232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528C-D0E5-4EFF-BD96-158B626BDF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36D228-09A2-4091-977F-D226C3EF2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346A57-53DD-4882-9441-29250ED78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0B30E6-CA7E-4C37-93FF-2D035B5659AB}"/>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1F1F79CF-3088-41D6-9880-8DDCD5646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EA02FF-D802-4CE5-A490-159942E36FC9}"/>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107981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C0D3-6F3F-403D-BB4A-C8E737D959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1713E5-41BA-4457-9FF5-91607CEB0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8E8F4B-5745-4EA0-9AB0-A8D795C3F9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FD846C-016E-4EAB-831C-C1382B60E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1B7A92-3B3C-4FFC-80CD-11280F79C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16FF25-B1F5-488A-9410-9776644834A7}"/>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8" name="Footer Placeholder 7">
            <a:extLst>
              <a:ext uri="{FF2B5EF4-FFF2-40B4-BE49-F238E27FC236}">
                <a16:creationId xmlns:a16="http://schemas.microsoft.com/office/drawing/2014/main" id="{2411A39B-4491-434F-928A-8D2AE54779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93F35C-EA04-4FEA-963E-25E3E7691733}"/>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08603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8F58-0C92-4ECF-BE4C-9193E04D81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6828C4-8A22-4DE8-98CE-9494056354CB}"/>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4" name="Footer Placeholder 3">
            <a:extLst>
              <a:ext uri="{FF2B5EF4-FFF2-40B4-BE49-F238E27FC236}">
                <a16:creationId xmlns:a16="http://schemas.microsoft.com/office/drawing/2014/main" id="{857BE306-A2EE-4883-AE9D-84E2DC3507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ED9953-B8B0-4D36-A0AD-AE58ACB4F2AA}"/>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101195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F9266-6012-48A7-AA40-1B85F158E6A1}"/>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3" name="Footer Placeholder 2">
            <a:extLst>
              <a:ext uri="{FF2B5EF4-FFF2-40B4-BE49-F238E27FC236}">
                <a16:creationId xmlns:a16="http://schemas.microsoft.com/office/drawing/2014/main" id="{2D6DC8A1-D66C-4E47-9EF7-C7AC67CE3B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23A7CB-8F18-4CDD-9A49-5AF930DCA47B}"/>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94693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9DB3-5A01-4494-9CF1-B31157595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66E95B-93E1-4D45-9D76-D9F823D8A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5A34C0-5E44-4B6E-9D07-248C6A7D4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E02E3-BD9F-4471-8B55-C6A7962BC58A}"/>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34FD3227-BF44-490C-8237-8309F82EF4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FE6F51-3520-4329-BDDF-C68AB2368528}"/>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402800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3EF6-A093-4DA4-83E7-C4BEFF184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9DA243-48FC-40B9-BCF6-E33647794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9F38F0-BAAF-41A9-91A4-CFF6EA0CF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9D0C-AA73-46A2-BBD5-8A47C05FBA43}"/>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9D2DC6B7-8E40-4F9C-89AF-51F30FB3BD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C75BB-AC53-48A2-A07D-CCD9F8F658EF}"/>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73273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E0C9F-5A3B-4563-A121-0CFD6BF5F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29EBD6-86F2-4D04-8CD2-340C2ADB0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27875B-F3BC-45CA-885F-7DE92ECA0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7F53B122-2FFB-4AAC-9C32-A251BE5ED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138653-74F1-41DE-B24B-B5E91531A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576EE-7E03-46E9-B4DE-9237EC9201AE}" type="slidenum">
              <a:rPr lang="en-GB" smtClean="0"/>
              <a:t>‹#›</a:t>
            </a:fld>
            <a:endParaRPr lang="en-GB"/>
          </a:p>
        </p:txBody>
      </p:sp>
    </p:spTree>
    <p:extLst>
      <p:ext uri="{BB962C8B-B14F-4D97-AF65-F5344CB8AC3E}">
        <p14:creationId xmlns:p14="http://schemas.microsoft.com/office/powerpoint/2010/main" val="217849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9.png"/><Relationship Id="rId4" Type="http://schemas.openxmlformats.org/officeDocument/2006/relationships/customXml" Target="../ink/ink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68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154714"/>
            <a:ext cx="4468811" cy="5383012"/>
          </a:xfrm>
        </p:spPr>
        <p:txBody>
          <a:bodyPr>
            <a:spAutoFit/>
          </a:bodyPr>
          <a:lstStyle/>
          <a:p>
            <a:r>
              <a:rPr lang="en-GB" sz="3200" dirty="0">
                <a:latin typeface="Adelle Rg" panose="02000503060000020004" pitchFamily="50" charset="0"/>
              </a:rPr>
              <a:t>A planet saving plant!</a:t>
            </a:r>
            <a:br>
              <a:rPr lang="en-GB" sz="2000" dirty="0">
                <a:latin typeface="Adelle Rg" panose="02000503060000020004" pitchFamily="50" charset="0"/>
              </a:rPr>
            </a:br>
            <a:br>
              <a:rPr lang="en-GB" sz="2000" dirty="0">
                <a:latin typeface="Adelle Rg" panose="02000503060000020004" pitchFamily="50"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In the 1900s, there was a seagrass meadow at Spurn National Nature Reserve in East Yorkshire that stretched across 480 hectares - that’s the equivalent to more than 700 football pitches! Sadly, today less than 5% of that seagrass meadow is left. </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But there’s good news! </a:t>
            </a:r>
            <a:r>
              <a:rPr lang="en-GB" sz="2200" dirty="0">
                <a:latin typeface="Calibri" panose="020F0502020204030204" pitchFamily="34" charset="0"/>
                <a:ea typeface="Calibri" panose="020F0502020204030204" pitchFamily="34" charset="0"/>
                <a:cs typeface="Times New Roman" panose="02020603050405020304" pitchFamily="18" charset="0"/>
              </a:rPr>
              <a:t>Our</a:t>
            </a:r>
            <a:r>
              <a:rPr lang="en-GB" sz="2200" dirty="0">
                <a:effectLst/>
                <a:latin typeface="Calibri" panose="020F0502020204030204" pitchFamily="34" charset="0"/>
                <a:ea typeface="Calibri" panose="020F0502020204030204" pitchFamily="34" charset="0"/>
                <a:cs typeface="Times New Roman" panose="02020603050405020304" pitchFamily="18" charset="0"/>
              </a:rPr>
              <a:t> team of expert marine biologists are working tirelessly to restore </a:t>
            </a:r>
            <a:r>
              <a:rPr lang="en-GB" sz="2200" dirty="0">
                <a:latin typeface="Calibri" panose="020F0502020204030204" pitchFamily="34" charset="0"/>
                <a:ea typeface="Calibri" panose="020F0502020204030204" pitchFamily="34" charset="0"/>
                <a:cs typeface="Times New Roman" panose="02020603050405020304" pitchFamily="18" charset="0"/>
              </a:rPr>
              <a:t>the</a:t>
            </a:r>
            <a:r>
              <a:rPr lang="en-GB" sz="2200" dirty="0">
                <a:effectLst/>
                <a:latin typeface="Calibri" panose="020F0502020204030204" pitchFamily="34" charset="0"/>
                <a:ea typeface="Calibri" panose="020F0502020204030204" pitchFamily="34" charset="0"/>
                <a:cs typeface="Times New Roman" panose="02020603050405020304" pitchFamily="18" charset="0"/>
              </a:rPr>
              <a:t> seagrass meadow to its former glory</a:t>
            </a:r>
            <a:r>
              <a:rPr lang="en-GB" sz="2200" dirty="0">
                <a:effectLst/>
                <a:latin typeface="Calibri" panose="020F0502020204030204" pitchFamily="34" charset="0"/>
                <a:ea typeface="Calibri" panose="020F0502020204030204" pitchFamily="34" charset="0"/>
              </a:rPr>
              <a:t>, which will help the planet in the fight against climate change.</a:t>
            </a:r>
            <a:endParaRPr lang="en-GB" sz="2200" dirty="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5143500" y="1542605"/>
            <a:ext cx="6705600" cy="3772789"/>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441654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A28AA74-07C1-441C-AFDB-3FEA62C3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late, person, hand, eaten&#10;&#10;Description automatically generated">
            <a:extLst>
              <a:ext uri="{FF2B5EF4-FFF2-40B4-BE49-F238E27FC236}">
                <a16:creationId xmlns:a16="http://schemas.microsoft.com/office/drawing/2014/main" id="{CE340349-3A82-4CFA-9736-C43535B45180}"/>
              </a:ext>
            </a:extLst>
          </p:cNvPr>
          <p:cNvPicPr>
            <a:picLocks noChangeAspect="1"/>
          </p:cNvPicPr>
          <p:nvPr/>
        </p:nvPicPr>
        <p:blipFill rotWithShape="1">
          <a:blip r:embed="rId2">
            <a:extLst>
              <a:ext uri="{28A0092B-C50C-407E-A947-70E740481C1C}">
                <a14:useLocalDpi xmlns:a14="http://schemas.microsoft.com/office/drawing/2010/main" val="0"/>
              </a:ext>
            </a:extLst>
          </a:blip>
          <a:srcRect r="28834" b="-5"/>
          <a:stretch/>
        </p:blipFill>
        <p:spPr>
          <a:xfrm>
            <a:off x="4662597" y="-2"/>
            <a:ext cx="2376092" cy="2228759"/>
          </a:xfrm>
          <a:prstGeom prst="rect">
            <a:avLst/>
          </a:prstGeom>
        </p:spPr>
      </p:pic>
      <p:pic>
        <p:nvPicPr>
          <p:cNvPr id="7" name="Picture 6" descr="A person sitting at a table&#10;&#10;Description automatically generated with medium confidence">
            <a:extLst>
              <a:ext uri="{FF2B5EF4-FFF2-40B4-BE49-F238E27FC236}">
                <a16:creationId xmlns:a16="http://schemas.microsoft.com/office/drawing/2014/main" id="{5C36A557-16FD-497C-83A8-E8A170A783C7}"/>
              </a:ext>
            </a:extLst>
          </p:cNvPr>
          <p:cNvPicPr>
            <a:picLocks noChangeAspect="1"/>
          </p:cNvPicPr>
          <p:nvPr/>
        </p:nvPicPr>
        <p:blipFill rotWithShape="1">
          <a:blip r:embed="rId3">
            <a:extLst>
              <a:ext uri="{28A0092B-C50C-407E-A947-70E740481C1C}">
                <a14:useLocalDpi xmlns:a14="http://schemas.microsoft.com/office/drawing/2010/main" val="0"/>
              </a:ext>
            </a:extLst>
          </a:blip>
          <a:srcRect t="12182" r="-2" b="25205"/>
          <a:stretch/>
        </p:blipFill>
        <p:spPr>
          <a:xfrm>
            <a:off x="7233039" y="-2446"/>
            <a:ext cx="2376092" cy="2228759"/>
          </a:xfrm>
          <a:prstGeom prst="rect">
            <a:avLst/>
          </a:prstGeom>
        </p:spPr>
      </p:pic>
      <p:pic>
        <p:nvPicPr>
          <p:cNvPr id="11" name="Picture 10">
            <a:extLst>
              <a:ext uri="{FF2B5EF4-FFF2-40B4-BE49-F238E27FC236}">
                <a16:creationId xmlns:a16="http://schemas.microsoft.com/office/drawing/2014/main" id="{9111A8FF-0C2B-46FA-BF60-2F6CE42BDFAC}"/>
              </a:ext>
            </a:extLst>
          </p:cNvPr>
          <p:cNvPicPr>
            <a:picLocks noChangeAspect="1"/>
          </p:cNvPicPr>
          <p:nvPr/>
        </p:nvPicPr>
        <p:blipFill rotWithShape="1">
          <a:blip r:embed="rId4">
            <a:extLst>
              <a:ext uri="{28A0092B-C50C-407E-A947-70E740481C1C}">
                <a14:useLocalDpi xmlns:a14="http://schemas.microsoft.com/office/drawing/2010/main" val="0"/>
              </a:ext>
            </a:extLst>
          </a:blip>
          <a:srcRect t="14550" r="4" b="23076"/>
          <a:stretch/>
        </p:blipFill>
        <p:spPr>
          <a:xfrm>
            <a:off x="9803480" y="-10223"/>
            <a:ext cx="2376092" cy="2228759"/>
          </a:xfrm>
          <a:prstGeom prst="rect">
            <a:avLst/>
          </a:prstGeom>
        </p:spPr>
      </p:pic>
      <p:pic>
        <p:nvPicPr>
          <p:cNvPr id="5" name="Picture 4" descr="A picture containing outdoor, water, person, shore&#10;&#10;Description automatically generated">
            <a:extLst>
              <a:ext uri="{FF2B5EF4-FFF2-40B4-BE49-F238E27FC236}">
                <a16:creationId xmlns:a16="http://schemas.microsoft.com/office/drawing/2014/main" id="{EE5803C1-FA16-4B36-9619-92909F2A2CAB}"/>
              </a:ext>
            </a:extLst>
          </p:cNvPr>
          <p:cNvPicPr>
            <a:picLocks noChangeAspect="1"/>
          </p:cNvPicPr>
          <p:nvPr/>
        </p:nvPicPr>
        <p:blipFill rotWithShape="1">
          <a:blip r:embed="rId5">
            <a:extLst>
              <a:ext uri="{28A0092B-C50C-407E-A947-70E740481C1C}">
                <a14:useLocalDpi xmlns:a14="http://schemas.microsoft.com/office/drawing/2010/main" val="0"/>
              </a:ext>
            </a:extLst>
          </a:blip>
          <a:srcRect t="17628" r="5" b="5"/>
          <a:stretch/>
        </p:blipFill>
        <p:spPr>
          <a:xfrm>
            <a:off x="4662597" y="4671394"/>
            <a:ext cx="3330225" cy="2057368"/>
          </a:xfrm>
          <a:prstGeom prst="rect">
            <a:avLst/>
          </a:prstGeom>
        </p:spPr>
      </p:pic>
      <p:pic>
        <p:nvPicPr>
          <p:cNvPr id="16" name="Picture 15">
            <a:extLst>
              <a:ext uri="{FF2B5EF4-FFF2-40B4-BE49-F238E27FC236}">
                <a16:creationId xmlns:a16="http://schemas.microsoft.com/office/drawing/2014/main" id="{E64DC16C-64C3-46EB-A28F-80A8DD13932E}"/>
              </a:ext>
            </a:extLst>
          </p:cNvPr>
          <p:cNvPicPr>
            <a:picLocks noChangeAspect="1"/>
          </p:cNvPicPr>
          <p:nvPr/>
        </p:nvPicPr>
        <p:blipFill rotWithShape="1">
          <a:blip r:embed="rId6">
            <a:extLst>
              <a:ext uri="{28A0092B-C50C-407E-A947-70E740481C1C}">
                <a14:useLocalDpi xmlns:a14="http://schemas.microsoft.com/office/drawing/2010/main" val="0"/>
              </a:ext>
            </a:extLst>
          </a:blip>
          <a:srcRect l="446" r="4" b="4"/>
          <a:stretch/>
        </p:blipFill>
        <p:spPr>
          <a:xfrm>
            <a:off x="4662597" y="2333086"/>
            <a:ext cx="3324552" cy="2229090"/>
          </a:xfrm>
          <a:prstGeom prst="rect">
            <a:avLst/>
          </a:prstGeom>
        </p:spPr>
      </p:pic>
      <p:pic>
        <p:nvPicPr>
          <p:cNvPr id="14" name="Picture 13">
            <a:extLst>
              <a:ext uri="{FF2B5EF4-FFF2-40B4-BE49-F238E27FC236}">
                <a16:creationId xmlns:a16="http://schemas.microsoft.com/office/drawing/2014/main" id="{5D8509C9-74D0-4A62-9451-E973A0F06EAD}"/>
              </a:ext>
            </a:extLst>
          </p:cNvPr>
          <p:cNvPicPr>
            <a:picLocks noChangeAspect="1"/>
          </p:cNvPicPr>
          <p:nvPr/>
        </p:nvPicPr>
        <p:blipFill rotWithShape="1">
          <a:blip r:embed="rId7">
            <a:extLst>
              <a:ext uri="{28A0092B-C50C-407E-A947-70E740481C1C}">
                <a14:useLocalDpi xmlns:a14="http://schemas.microsoft.com/office/drawing/2010/main" val="0"/>
              </a:ext>
            </a:extLst>
          </a:blip>
          <a:srcRect t="15990" r="3" b="9836"/>
          <a:stretch/>
        </p:blipFill>
        <p:spPr>
          <a:xfrm>
            <a:off x="8183036" y="2400151"/>
            <a:ext cx="3996536" cy="4457850"/>
          </a:xfrm>
          <a:prstGeom prst="rect">
            <a:avLst/>
          </a:prstGeom>
        </p:spPr>
      </p:pic>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92881" y="308363"/>
            <a:ext cx="1689896" cy="409359"/>
          </a:xfrm>
          <a:prstGeom prst="rect">
            <a:avLst/>
          </a:prstGeom>
          <a:noFill/>
          <a:ln w="9525">
            <a:noFill/>
            <a:miter lim="800000"/>
            <a:headEnd/>
            <a:tailEnd/>
          </a:ln>
        </p:spPr>
      </p:pic>
      <p:sp>
        <p:nvSpPr>
          <p:cNvPr id="17" name="Title 1">
            <a:extLst>
              <a:ext uri="{FF2B5EF4-FFF2-40B4-BE49-F238E27FC236}">
                <a16:creationId xmlns:a16="http://schemas.microsoft.com/office/drawing/2014/main" id="{D93D771E-648A-40A0-8917-DD14D2E4D568}"/>
              </a:ext>
            </a:extLst>
          </p:cNvPr>
          <p:cNvSpPr>
            <a:spLocks noGrp="1"/>
          </p:cNvSpPr>
          <p:nvPr>
            <p:ph type="title"/>
          </p:nvPr>
        </p:nvSpPr>
        <p:spPr>
          <a:xfrm>
            <a:off x="203200" y="763956"/>
            <a:ext cx="4263510" cy="6047809"/>
          </a:xfrm>
        </p:spPr>
        <p:txBody>
          <a:bodyPr vert="horz" wrap="square" lIns="91440" tIns="45720" rIns="91440" bIns="45720" rtlCol="0" anchor="b">
            <a:spAutoFit/>
          </a:bodyPr>
          <a:lstStyle/>
          <a:p>
            <a:pPr lvl="0"/>
            <a:r>
              <a:rPr lang="en-US" sz="3000" dirty="0">
                <a:latin typeface="Adelle Rg" panose="02000503060000020004" pitchFamily="50" charset="0"/>
              </a:rPr>
              <a:t>Restoring seagrass</a:t>
            </a:r>
            <a:br>
              <a:rPr lang="en-US" sz="2000" dirty="0">
                <a:latin typeface="Adelle Rg" panose="02000503060000020004" pitchFamily="50" charset="0"/>
              </a:rPr>
            </a:br>
            <a:br>
              <a:rPr lang="en-US" sz="2000" dirty="0">
                <a:latin typeface="Adelle Rg" panose="02000503060000020004" pitchFamily="50" charset="0"/>
              </a:rPr>
            </a:br>
            <a:r>
              <a:rPr lang="en-US" sz="2000" dirty="0">
                <a:latin typeface="+mn-lt"/>
              </a:rPr>
              <a:t>Explore the planting process below that our expert team follow to restore seagrass at Spurn National Nature Reserve:</a:t>
            </a:r>
            <a:br>
              <a:rPr lang="en-US" sz="2000" dirty="0">
                <a:latin typeface="Adelle Rg" panose="02000503060000020004" pitchFamily="50" charset="0"/>
              </a:rPr>
            </a:br>
            <a:br>
              <a:rPr lang="en-US" sz="2000" dirty="0">
                <a:latin typeface="+mn-lt"/>
              </a:rPr>
            </a:br>
            <a:r>
              <a:rPr lang="en-GB" sz="2000" b="1" dirty="0">
                <a:latin typeface="+mn-lt"/>
              </a:rPr>
              <a:t>Step 1: </a:t>
            </a:r>
            <a:r>
              <a:rPr lang="en-GB" sz="2000" dirty="0">
                <a:latin typeface="+mn-lt"/>
              </a:rPr>
              <a:t>The area for planting is marked off with posts to protect it</a:t>
            </a:r>
            <a:br>
              <a:rPr lang="en-GB" sz="2000" dirty="0">
                <a:latin typeface="+mn-lt"/>
              </a:rPr>
            </a:br>
            <a:br>
              <a:rPr lang="en-GB" sz="2000" dirty="0">
                <a:latin typeface="+mn-lt"/>
              </a:rPr>
            </a:br>
            <a:r>
              <a:rPr lang="en-GB" sz="2000" b="1" dirty="0">
                <a:latin typeface="+mn-lt"/>
              </a:rPr>
              <a:t>Step 2: </a:t>
            </a:r>
            <a:r>
              <a:rPr lang="en-GB" sz="2000" dirty="0">
                <a:latin typeface="+mn-lt"/>
              </a:rPr>
              <a:t>Seagrass seeds are carefully collected from the remaining seagrass meadow</a:t>
            </a:r>
            <a:br>
              <a:rPr lang="en-GB" sz="2000" dirty="0">
                <a:latin typeface="+mn-lt"/>
              </a:rPr>
            </a:br>
            <a:br>
              <a:rPr lang="en-GB" sz="2000" dirty="0">
                <a:latin typeface="+mn-lt"/>
              </a:rPr>
            </a:br>
            <a:r>
              <a:rPr lang="en-GB" sz="2000" b="1" dirty="0">
                <a:latin typeface="+mn-lt"/>
              </a:rPr>
              <a:t>Step 3: </a:t>
            </a:r>
            <a:r>
              <a:rPr lang="en-GB" sz="2000" dirty="0">
                <a:latin typeface="+mn-lt"/>
              </a:rPr>
              <a:t>Seeds are wrapped in biodegradable pouches so they are less likely to be swept away when planted</a:t>
            </a:r>
            <a:br>
              <a:rPr lang="en-GB" sz="2000" dirty="0">
                <a:latin typeface="+mn-lt"/>
              </a:rPr>
            </a:br>
            <a:br>
              <a:rPr lang="en-GB" sz="2000" dirty="0">
                <a:latin typeface="+mn-lt"/>
              </a:rPr>
            </a:br>
            <a:r>
              <a:rPr lang="en-GB" sz="2000" b="1" dirty="0">
                <a:latin typeface="+mn-lt"/>
              </a:rPr>
              <a:t>Step 4: </a:t>
            </a:r>
            <a:r>
              <a:rPr lang="en-GB" sz="2000" dirty="0">
                <a:latin typeface="+mn-lt"/>
              </a:rPr>
              <a:t>Seed pouches are then planted by hand in the mud using a tool called a pottiputki.</a:t>
            </a:r>
            <a:endParaRPr lang="en-US" sz="2000" dirty="0">
              <a:latin typeface="+mn-lt"/>
            </a:endParaRPr>
          </a:p>
        </p:txBody>
      </p:sp>
    </p:spTree>
    <p:extLst>
      <p:ext uri="{BB962C8B-B14F-4D97-AF65-F5344CB8AC3E}">
        <p14:creationId xmlns:p14="http://schemas.microsoft.com/office/powerpoint/2010/main" val="1341021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9F03A-498E-408F-8CEA-1F4A534007A6}"/>
              </a:ext>
            </a:extLst>
          </p:cNvPr>
          <p:cNvSpPr txBox="1"/>
          <p:nvPr/>
        </p:nvSpPr>
        <p:spPr>
          <a:xfrm>
            <a:off x="386080" y="4114800"/>
            <a:ext cx="11511280" cy="1015663"/>
          </a:xfrm>
          <a:prstGeom prst="rect">
            <a:avLst/>
          </a:prstGeom>
          <a:noFill/>
        </p:spPr>
        <p:txBody>
          <a:bodyPr wrap="square" rtlCol="0">
            <a:spAutoFit/>
          </a:bodyPr>
          <a:lstStyle/>
          <a:p>
            <a:pPr algn="ctr"/>
            <a:r>
              <a:rPr lang="en-GB" sz="3000" dirty="0"/>
              <a:t>Hopefully you’ve learnt lots about seagrass and why it’s such a super species. Now have a go at the quiz and the practical activity!</a:t>
            </a:r>
          </a:p>
        </p:txBody>
      </p:sp>
    </p:spTree>
    <p:extLst>
      <p:ext uri="{BB962C8B-B14F-4D97-AF65-F5344CB8AC3E}">
        <p14:creationId xmlns:p14="http://schemas.microsoft.com/office/powerpoint/2010/main" val="396685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49620" y="1635205"/>
            <a:ext cx="10492759" cy="4216539"/>
          </a:xfrm>
        </p:spPr>
        <p:txBody>
          <a:bodyPr>
            <a:spAutoFit/>
          </a:bodyPr>
          <a:lstStyle/>
          <a:p>
            <a:pPr algn="l">
              <a:lnSpc>
                <a:spcPct val="100000"/>
              </a:lnSpc>
            </a:pPr>
            <a:r>
              <a:rPr lang="en-GB" dirty="0">
                <a:latin typeface="Adelle Rg" panose="02000503060000020004" pitchFamily="50" charset="0"/>
              </a:rPr>
              <a:t>Learning Outcomes</a:t>
            </a:r>
            <a:br>
              <a:rPr lang="en-GB" sz="3200" b="1" dirty="0">
                <a:latin typeface="Adelle Rg" panose="02000503060000020004" pitchFamily="50" charset="0"/>
              </a:rPr>
            </a:br>
            <a:br>
              <a:rPr lang="en-GB" dirty="0">
                <a:latin typeface="Adelle Rg" panose="02000503060000020004" pitchFamily="50" charset="0"/>
              </a:rPr>
            </a:br>
            <a:r>
              <a:rPr lang="en-GB" sz="3600" dirty="0">
                <a:latin typeface="+mn-lt"/>
              </a:rPr>
              <a:t>By the end of today, you should be able to:</a:t>
            </a:r>
            <a:br>
              <a:rPr lang="en-GB" sz="3600" dirty="0">
                <a:latin typeface="Adelle Rg" panose="02000503060000020004" pitchFamily="50" charset="0"/>
              </a:rPr>
            </a:br>
            <a:r>
              <a:rPr lang="en-GB" sz="3600" dirty="0">
                <a:solidFill>
                  <a:srgbClr val="CDD122"/>
                </a:solidFill>
                <a:latin typeface="Wingdings" panose="05000000000000000000" pitchFamily="2" charset="2"/>
              </a:rPr>
              <a:t>n</a:t>
            </a:r>
            <a:r>
              <a:rPr lang="en-GB" sz="3600" dirty="0"/>
              <a:t> 	</a:t>
            </a:r>
            <a:r>
              <a:rPr lang="en-GB" sz="3600" dirty="0">
                <a:latin typeface="+mn-lt"/>
              </a:rPr>
              <a:t>Describe what seagrass is</a:t>
            </a:r>
            <a:br>
              <a:rPr lang="en-GB" sz="3600" dirty="0">
                <a:latin typeface="Calibri" panose="020F0502020204030204" pitchFamily="34" charset="0"/>
              </a:rPr>
            </a:br>
            <a:r>
              <a:rPr lang="en-GB" sz="3600" dirty="0">
                <a:solidFill>
                  <a:srgbClr val="CDD122"/>
                </a:solidFill>
                <a:latin typeface="Wingdings" panose="05000000000000000000" pitchFamily="2" charset="2"/>
              </a:rPr>
              <a:t>n</a:t>
            </a:r>
            <a:r>
              <a:rPr lang="en-GB" sz="3600" dirty="0">
                <a:solidFill>
                  <a:schemeClr val="accent1">
                    <a:lumMod val="40000"/>
                    <a:lumOff val="60000"/>
                  </a:schemeClr>
                </a:solidFill>
              </a:rPr>
              <a:t> 	</a:t>
            </a:r>
            <a:r>
              <a:rPr lang="en-GB" sz="3600" dirty="0">
                <a:latin typeface="+mn-lt"/>
              </a:rPr>
              <a:t>Explain the function of the organs of seagrass</a:t>
            </a:r>
            <a:br>
              <a:rPr lang="en-GB" sz="3600" dirty="0">
                <a:solidFill>
                  <a:schemeClr val="accent1">
                    <a:lumMod val="40000"/>
                    <a:lumOff val="60000"/>
                  </a:schemeClr>
                </a:solidFill>
              </a:rPr>
            </a:br>
            <a:r>
              <a:rPr lang="en-GB" sz="3600" dirty="0">
                <a:solidFill>
                  <a:srgbClr val="CDD122"/>
                </a:solidFill>
                <a:latin typeface="Wingdings" panose="05000000000000000000" pitchFamily="2" charset="2"/>
              </a:rPr>
              <a:t>n</a:t>
            </a:r>
            <a:r>
              <a:rPr lang="en-GB" sz="3600" dirty="0">
                <a:solidFill>
                  <a:schemeClr val="accent1">
                    <a:lumMod val="40000"/>
                    <a:lumOff val="60000"/>
                  </a:schemeClr>
                </a:solidFill>
              </a:rPr>
              <a:t> 	</a:t>
            </a:r>
            <a:r>
              <a:rPr lang="en-GB" sz="3600" dirty="0">
                <a:latin typeface="Calibri" panose="020F0502020204030204" pitchFamily="34" charset="0"/>
              </a:rPr>
              <a:t>Discuss why seagrass is special and why it is 	important that we protect it</a:t>
            </a:r>
            <a:endParaRPr lang="en-GB" sz="3200" dirty="0">
              <a:latin typeface="Calibri" panose="020F0502020204030204" pitchFamily="34" charset="0"/>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07587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46166" y="1078325"/>
            <a:ext cx="5516620" cy="5549211"/>
          </a:xfrm>
        </p:spPr>
        <p:txBody>
          <a:bodyPr vert="horz" lIns="91440" tIns="45720" rIns="91440" bIns="45720" rtlCol="0" anchor="b">
            <a:spAutoFit/>
          </a:bodyPr>
          <a:lstStyle/>
          <a:p>
            <a:r>
              <a:rPr lang="en-US" sz="3200" dirty="0">
                <a:latin typeface="Adelle Rg" panose="02000503060000020004" pitchFamily="50" charset="0"/>
              </a:rPr>
              <a:t>Introduction to seagrass</a:t>
            </a:r>
            <a:br>
              <a:rPr lang="en-US" sz="2600" dirty="0">
                <a:latin typeface="+mn-lt"/>
              </a:rPr>
            </a:br>
            <a:br>
              <a:rPr lang="en-US" sz="2600" dirty="0">
                <a:latin typeface="+mn-lt"/>
              </a:rPr>
            </a:br>
            <a:r>
              <a:rPr lang="en-GB" sz="2400" dirty="0">
                <a:solidFill>
                  <a:srgbClr val="CDD122"/>
                </a:solidFill>
                <a:latin typeface="Wingdings" panose="05000000000000000000" pitchFamily="2" charset="2"/>
              </a:rPr>
              <a:t>n </a:t>
            </a:r>
            <a:r>
              <a:rPr lang="en-US" sz="2400" dirty="0">
                <a:latin typeface="+mn-lt"/>
              </a:rPr>
              <a:t>Seagrass is a </a:t>
            </a:r>
            <a:r>
              <a:rPr lang="en-US" sz="2400" b="1" dirty="0">
                <a:latin typeface="+mn-lt"/>
              </a:rPr>
              <a:t>flowering plant </a:t>
            </a:r>
            <a:r>
              <a:rPr lang="en-US" sz="2400" dirty="0">
                <a:latin typeface="+mn-lt"/>
              </a:rPr>
              <a:t>that lives in the sea</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latin typeface="+mn-lt"/>
              </a:rPr>
              <a:t>There are around 50 types of seagrasses found around the world. In the UK, we have two types of seagrass</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latin typeface="+mn-lt"/>
              </a:rPr>
              <a:t>The only continent in the world where seagrass isn’t found is Antarctica as it’s too cold</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effectLst/>
                <a:latin typeface="+mn-lt"/>
              </a:rPr>
              <a:t>Seagrass lives in shallow, calm coastal waters, and most </a:t>
            </a:r>
            <a:r>
              <a:rPr lang="en-US" sz="2400" dirty="0">
                <a:latin typeface="+mn-lt"/>
              </a:rPr>
              <a:t>types </a:t>
            </a:r>
            <a:r>
              <a:rPr lang="en-US" sz="2400" dirty="0">
                <a:effectLst/>
                <a:latin typeface="+mn-lt"/>
              </a:rPr>
              <a:t>like to live in mud or sand.</a:t>
            </a:r>
            <a:endParaRPr lang="en-US" sz="2600" dirty="0">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390" r="1735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318938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AD2F448D-3E09-46ED-9728-11C0913D82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6" name="TextBox 5">
            <a:extLst>
              <a:ext uri="{FF2B5EF4-FFF2-40B4-BE49-F238E27FC236}">
                <a16:creationId xmlns:a16="http://schemas.microsoft.com/office/drawing/2014/main" id="{2BBE7B34-6453-44EA-A03F-AA9ACCA2CD45}"/>
              </a:ext>
            </a:extLst>
          </p:cNvPr>
          <p:cNvSpPr txBox="1"/>
          <p:nvPr/>
        </p:nvSpPr>
        <p:spPr>
          <a:xfrm>
            <a:off x="3289116" y="480207"/>
            <a:ext cx="5979599" cy="584775"/>
          </a:xfrm>
          <a:prstGeom prst="rect">
            <a:avLst/>
          </a:prstGeom>
          <a:noFill/>
        </p:spPr>
        <p:txBody>
          <a:bodyPr wrap="square">
            <a:spAutoFit/>
          </a:bodyPr>
          <a:lstStyle/>
          <a:p>
            <a:r>
              <a:rPr lang="en-GB" sz="3200" dirty="0">
                <a:latin typeface="Adelle Rg" panose="02000503060000020004" pitchFamily="50" charset="0"/>
              </a:rPr>
              <a:t>The different parts of seagrass</a:t>
            </a:r>
          </a:p>
        </p:txBody>
      </p:sp>
      <p:pic>
        <p:nvPicPr>
          <p:cNvPr id="8" name="Picture 7" descr="A close-up of a plant&#10;&#10;Description automatically generated with low confidence">
            <a:extLst>
              <a:ext uri="{FF2B5EF4-FFF2-40B4-BE49-F238E27FC236}">
                <a16:creationId xmlns:a16="http://schemas.microsoft.com/office/drawing/2014/main" id="{17C949A4-9536-45AD-AAF3-B147322F9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321" y="1820049"/>
            <a:ext cx="4553357" cy="5037951"/>
          </a:xfrm>
          <a:prstGeom prst="rect">
            <a:avLst/>
          </a:prstGeom>
        </p:spPr>
      </p:pic>
      <p:cxnSp>
        <p:nvCxnSpPr>
          <p:cNvPr id="12" name="Straight Arrow Connector 11">
            <a:extLst>
              <a:ext uri="{FF2B5EF4-FFF2-40B4-BE49-F238E27FC236}">
                <a16:creationId xmlns:a16="http://schemas.microsoft.com/office/drawing/2014/main" id="{144DB17B-A8B0-4942-A0FB-3EB04B5FA09B}"/>
              </a:ext>
            </a:extLst>
          </p:cNvPr>
          <p:cNvCxnSpPr>
            <a:cxnSpLocks/>
          </p:cNvCxnSpPr>
          <p:nvPr/>
        </p:nvCxnSpPr>
        <p:spPr>
          <a:xfrm>
            <a:off x="3464560" y="3912697"/>
            <a:ext cx="1869440" cy="174642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5C4D8E6-DB68-4596-B2A7-6AB926599961}"/>
              </a:ext>
            </a:extLst>
          </p:cNvPr>
          <p:cNvSpPr txBox="1"/>
          <p:nvPr/>
        </p:nvSpPr>
        <p:spPr>
          <a:xfrm>
            <a:off x="446166" y="1971674"/>
            <a:ext cx="3018394" cy="1015663"/>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fruit</a:t>
            </a:r>
            <a:r>
              <a:rPr lang="en-GB" sz="2000" dirty="0">
                <a:effectLst/>
                <a:latin typeface="Calibri" panose="020F0502020204030204" pitchFamily="34" charset="0"/>
                <a:ea typeface="Calibri" panose="020F0502020204030204" pitchFamily="34" charset="0"/>
                <a:cs typeface="Times New Roman" panose="02020603050405020304" pitchFamily="18" charset="0"/>
              </a:rPr>
              <a:t> protect the seeds and then help the plant to disperse the seeds.</a:t>
            </a:r>
            <a:endParaRPr lang="en-GB" sz="2000" dirty="0"/>
          </a:p>
        </p:txBody>
      </p:sp>
      <p:sp>
        <p:nvSpPr>
          <p:cNvPr id="16" name="TextBox 15">
            <a:extLst>
              <a:ext uri="{FF2B5EF4-FFF2-40B4-BE49-F238E27FC236}">
                <a16:creationId xmlns:a16="http://schemas.microsoft.com/office/drawing/2014/main" id="{A58A0364-90C1-4C70-9F9A-8D737D77C775}"/>
              </a:ext>
            </a:extLst>
          </p:cNvPr>
          <p:cNvSpPr txBox="1"/>
          <p:nvPr/>
        </p:nvSpPr>
        <p:spPr>
          <a:xfrm>
            <a:off x="446166" y="3212218"/>
            <a:ext cx="3018394" cy="1631216"/>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stem</a:t>
            </a:r>
            <a:r>
              <a:rPr lang="en-GB" sz="2000" dirty="0">
                <a:effectLst/>
                <a:latin typeface="Calibri" panose="020F0502020204030204" pitchFamily="34" charset="0"/>
                <a:ea typeface="Calibri" panose="020F0502020204030204" pitchFamily="34" charset="0"/>
                <a:cs typeface="Times New Roman" panose="02020603050405020304" pitchFamily="18" charset="0"/>
              </a:rPr>
              <a:t> supports the fronds and flowers, and transports water and nutrients from the roots to the fronds. </a:t>
            </a:r>
            <a:endParaRPr lang="en-GB" sz="2400" dirty="0"/>
          </a:p>
        </p:txBody>
      </p:sp>
      <p:cxnSp>
        <p:nvCxnSpPr>
          <p:cNvPr id="17" name="Straight Arrow Connector 16">
            <a:extLst>
              <a:ext uri="{FF2B5EF4-FFF2-40B4-BE49-F238E27FC236}">
                <a16:creationId xmlns:a16="http://schemas.microsoft.com/office/drawing/2014/main" id="{033C21E4-4EBE-4ED8-A97A-8C4B8E920017}"/>
              </a:ext>
            </a:extLst>
          </p:cNvPr>
          <p:cNvCxnSpPr>
            <a:cxnSpLocks/>
            <a:stCxn id="14" idx="3"/>
          </p:cNvCxnSpPr>
          <p:nvPr/>
        </p:nvCxnSpPr>
        <p:spPr>
          <a:xfrm>
            <a:off x="3464560" y="2479506"/>
            <a:ext cx="2631439" cy="242777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F23282F-FE50-4B55-9B84-AF39405C9B1B}"/>
              </a:ext>
            </a:extLst>
          </p:cNvPr>
          <p:cNvCxnSpPr>
            <a:cxnSpLocks/>
            <a:stCxn id="23" idx="1"/>
          </p:cNvCxnSpPr>
          <p:nvPr/>
        </p:nvCxnSpPr>
        <p:spPr>
          <a:xfrm flipH="1">
            <a:off x="6278916" y="2634028"/>
            <a:ext cx="2448523" cy="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6ADC0B0-880C-4D43-8249-BAF812DE26F2}"/>
              </a:ext>
            </a:extLst>
          </p:cNvPr>
          <p:cNvSpPr txBox="1"/>
          <p:nvPr/>
        </p:nvSpPr>
        <p:spPr>
          <a:xfrm>
            <a:off x="8727439" y="1972308"/>
            <a:ext cx="3018394" cy="1323439"/>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fronds</a:t>
            </a:r>
            <a:r>
              <a:rPr lang="en-GB" sz="2000" dirty="0">
                <a:effectLst/>
                <a:latin typeface="Calibri" panose="020F0502020204030204" pitchFamily="34" charset="0"/>
                <a:ea typeface="Calibri" panose="020F0502020204030204" pitchFamily="34" charset="0"/>
                <a:cs typeface="Times New Roman" panose="02020603050405020304" pitchFamily="18" charset="0"/>
              </a:rPr>
              <a:t> absorb sunlight and use it to make food for the plant through photosynthesis.</a:t>
            </a:r>
            <a:endParaRPr lang="en-GB" sz="2000" dirty="0"/>
          </a:p>
        </p:txBody>
      </p:sp>
      <p:sp>
        <p:nvSpPr>
          <p:cNvPr id="25" name="TextBox 24">
            <a:extLst>
              <a:ext uri="{FF2B5EF4-FFF2-40B4-BE49-F238E27FC236}">
                <a16:creationId xmlns:a16="http://schemas.microsoft.com/office/drawing/2014/main" id="{7514ECAC-B4A4-4340-AABD-49EEBB744BC4}"/>
              </a:ext>
            </a:extLst>
          </p:cNvPr>
          <p:cNvSpPr txBox="1"/>
          <p:nvPr/>
        </p:nvSpPr>
        <p:spPr>
          <a:xfrm>
            <a:off x="8747723" y="3857791"/>
            <a:ext cx="3018394" cy="1323439"/>
          </a:xfrm>
          <a:prstGeom prst="rect">
            <a:avLst/>
          </a:prstGeom>
          <a:noFill/>
          <a:ln w="31750">
            <a:solidFill>
              <a:schemeClr val="tx1"/>
            </a:solidFill>
          </a:ln>
        </p:spPr>
        <p:txBody>
          <a:bodyPr wrap="square" rtlCol="0">
            <a:spAutoFit/>
          </a:bodyPr>
          <a:lstStyle/>
          <a:p>
            <a:pPr algn="ctr"/>
            <a:r>
              <a:rPr lang="en-GB" sz="2000" dirty="0">
                <a:effectLst/>
                <a:ea typeface="Calibri" panose="020F0502020204030204" pitchFamily="34" charset="0"/>
                <a:cs typeface="Times New Roman" panose="02020603050405020304" pitchFamily="18" charset="0"/>
              </a:rPr>
              <a:t>The </a:t>
            </a:r>
            <a:r>
              <a:rPr lang="en-GB" sz="2000" b="1" dirty="0">
                <a:effectLst/>
                <a:ea typeface="Calibri" panose="020F0502020204030204" pitchFamily="34" charset="0"/>
                <a:cs typeface="Times New Roman" panose="02020603050405020304" pitchFamily="18" charset="0"/>
              </a:rPr>
              <a:t>flowers</a:t>
            </a:r>
            <a:r>
              <a:rPr lang="en-GB" sz="2000" dirty="0">
                <a:effectLst/>
                <a:ea typeface="Calibri" panose="020F0502020204030204" pitchFamily="34" charset="0"/>
                <a:cs typeface="Times New Roman" panose="02020603050405020304" pitchFamily="18" charset="0"/>
              </a:rPr>
              <a:t> </a:t>
            </a:r>
            <a:r>
              <a:rPr lang="en-GB" sz="2000" dirty="0">
                <a:ea typeface="Calibri" panose="020F0502020204030204" pitchFamily="34" charset="0"/>
                <a:cs typeface="Times New Roman" panose="02020603050405020304" pitchFamily="18" charset="0"/>
              </a:rPr>
              <a:t>allow</a:t>
            </a:r>
            <a:r>
              <a:rPr lang="en-GB" sz="2000" dirty="0">
                <a:effectLst/>
                <a:ea typeface="Calibri" panose="020F0502020204030204" pitchFamily="34" charset="0"/>
                <a:cs typeface="Times New Roman" panose="02020603050405020304" pitchFamily="18" charset="0"/>
              </a:rPr>
              <a:t> the plant to reproduce</a:t>
            </a:r>
            <a:r>
              <a:rPr lang="en-GB" sz="2000" dirty="0"/>
              <a:t> and produce seeds from which new plants grow.</a:t>
            </a:r>
          </a:p>
        </p:txBody>
      </p:sp>
      <p:sp>
        <p:nvSpPr>
          <p:cNvPr id="26" name="TextBox 25">
            <a:extLst>
              <a:ext uri="{FF2B5EF4-FFF2-40B4-BE49-F238E27FC236}">
                <a16:creationId xmlns:a16="http://schemas.microsoft.com/office/drawing/2014/main" id="{6B21A27A-0CBB-4428-8BA1-77EBFB72CC19}"/>
              </a:ext>
            </a:extLst>
          </p:cNvPr>
          <p:cNvSpPr txBox="1"/>
          <p:nvPr/>
        </p:nvSpPr>
        <p:spPr>
          <a:xfrm>
            <a:off x="425882" y="5132161"/>
            <a:ext cx="3018394" cy="1631216"/>
          </a:xfrm>
          <a:prstGeom prst="rect">
            <a:avLst/>
          </a:prstGeom>
          <a:noFill/>
          <a:ln w="31750">
            <a:solidFill>
              <a:schemeClr val="tx1"/>
            </a:solidFill>
          </a:ln>
        </p:spPr>
        <p:txBody>
          <a:bodyPr wrap="square" rtlCol="0">
            <a:spAutoFit/>
          </a:bodyPr>
          <a:lstStyle/>
          <a:p>
            <a:pPr algn="ctr"/>
            <a:r>
              <a:rPr lang="en-GB" sz="2000" dirty="0">
                <a:latin typeface="Calibri" panose="020F0502020204030204" pitchFamily="34" charset="0"/>
                <a:ea typeface="Calibri" panose="020F0502020204030204" pitchFamily="34" charset="0"/>
                <a:cs typeface="Times New Roman" panose="02020603050405020304" pitchFamily="18" charset="0"/>
              </a:rPr>
              <a:t>The</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rhizome</a:t>
            </a:r>
            <a:r>
              <a:rPr lang="en-GB" sz="2000" dirty="0">
                <a:effectLst/>
                <a:latin typeface="Calibri" panose="020F0502020204030204" pitchFamily="34" charset="0"/>
                <a:ea typeface="Calibri" panose="020F0502020204030204" pitchFamily="34" charset="0"/>
                <a:cs typeface="Times New Roman" panose="02020603050405020304" pitchFamily="18" charset="0"/>
              </a:rPr>
              <a:t> is an underground stem that stores nutrients, and from which the roots and fronds grow. </a:t>
            </a:r>
            <a:endParaRPr lang="en-GB" sz="2000" dirty="0"/>
          </a:p>
        </p:txBody>
      </p:sp>
      <p:sp>
        <p:nvSpPr>
          <p:cNvPr id="27" name="TextBox 26">
            <a:extLst>
              <a:ext uri="{FF2B5EF4-FFF2-40B4-BE49-F238E27FC236}">
                <a16:creationId xmlns:a16="http://schemas.microsoft.com/office/drawing/2014/main" id="{40420BA0-633A-4CED-8BE9-A733EC9940E0}"/>
              </a:ext>
            </a:extLst>
          </p:cNvPr>
          <p:cNvSpPr txBox="1"/>
          <p:nvPr/>
        </p:nvSpPr>
        <p:spPr>
          <a:xfrm>
            <a:off x="8747723" y="5743274"/>
            <a:ext cx="3018394" cy="1015663"/>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roots</a:t>
            </a:r>
            <a:r>
              <a:rPr lang="en-GB" sz="2000" dirty="0">
                <a:effectLst/>
                <a:latin typeface="Calibri" panose="020F0502020204030204" pitchFamily="34" charset="0"/>
                <a:ea typeface="Calibri" panose="020F0502020204030204" pitchFamily="34" charset="0"/>
                <a:cs typeface="Times New Roman" panose="02020603050405020304" pitchFamily="18" charset="0"/>
              </a:rPr>
              <a:t> take up nutrients from the seabed and keep the plant upright. </a:t>
            </a:r>
            <a:endParaRPr lang="en-GB" sz="2400" dirty="0"/>
          </a:p>
        </p:txBody>
      </p:sp>
      <p:cxnSp>
        <p:nvCxnSpPr>
          <p:cNvPr id="28" name="Straight Arrow Connector 27">
            <a:extLst>
              <a:ext uri="{FF2B5EF4-FFF2-40B4-BE49-F238E27FC236}">
                <a16:creationId xmlns:a16="http://schemas.microsoft.com/office/drawing/2014/main" id="{64FEFDDC-9401-4CEA-B599-EDDEC9CD5CB9}"/>
              </a:ext>
            </a:extLst>
          </p:cNvPr>
          <p:cNvCxnSpPr>
            <a:cxnSpLocks/>
            <a:stCxn id="25" idx="1"/>
          </p:cNvCxnSpPr>
          <p:nvPr/>
        </p:nvCxnSpPr>
        <p:spPr>
          <a:xfrm flipH="1" flipV="1">
            <a:off x="7315129" y="4375411"/>
            <a:ext cx="1432594" cy="14410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D123F89-A990-4155-9863-63153D159EF0}"/>
              </a:ext>
            </a:extLst>
          </p:cNvPr>
          <p:cNvCxnSpPr>
            <a:cxnSpLocks/>
            <a:stCxn id="26" idx="3"/>
          </p:cNvCxnSpPr>
          <p:nvPr/>
        </p:nvCxnSpPr>
        <p:spPr>
          <a:xfrm>
            <a:off x="3444276" y="5947769"/>
            <a:ext cx="894044" cy="15657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B57F5594-2A33-46F0-A621-B9C1811690E9}"/>
              </a:ext>
            </a:extLst>
          </p:cNvPr>
          <p:cNvCxnSpPr>
            <a:cxnSpLocks/>
            <a:stCxn id="27" idx="1"/>
          </p:cNvCxnSpPr>
          <p:nvPr/>
        </p:nvCxnSpPr>
        <p:spPr>
          <a:xfrm flipH="1" flipV="1">
            <a:off x="6940085" y="6226546"/>
            <a:ext cx="1807638" cy="2456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ED0E9A8E-0CA2-45C7-86F0-343EF1A4D384}"/>
              </a:ext>
            </a:extLst>
          </p:cNvPr>
          <p:cNvSpPr txBox="1"/>
          <p:nvPr/>
        </p:nvSpPr>
        <p:spPr>
          <a:xfrm>
            <a:off x="446166" y="1198880"/>
            <a:ext cx="6877526" cy="738664"/>
          </a:xfrm>
          <a:prstGeom prst="rect">
            <a:avLst/>
          </a:prstGeom>
          <a:noFill/>
        </p:spPr>
        <p:txBody>
          <a:bodyPr wrap="square" rtlCol="0">
            <a:spAutoFit/>
          </a:bodyPr>
          <a:lstStyle/>
          <a:p>
            <a:r>
              <a:rPr lang="en-GB" sz="2400" dirty="0"/>
              <a:t>Seagrass is similar to flowering plants we find on land!</a:t>
            </a:r>
          </a:p>
          <a:p>
            <a:endParaRPr lang="en-GB" dirty="0"/>
          </a:p>
        </p:txBody>
      </p:sp>
    </p:spTree>
    <p:extLst>
      <p:ext uri="{BB962C8B-B14F-4D97-AF65-F5344CB8AC3E}">
        <p14:creationId xmlns:p14="http://schemas.microsoft.com/office/powerpoint/2010/main" val="340201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8400-D27B-45B7-BE43-1DA2F0ECA3F0}"/>
              </a:ext>
            </a:extLst>
          </p:cNvPr>
          <p:cNvSpPr txBox="1">
            <a:spLocks/>
          </p:cNvSpPr>
          <p:nvPr/>
        </p:nvSpPr>
        <p:spPr>
          <a:xfrm>
            <a:off x="468893" y="1234872"/>
            <a:ext cx="11254213" cy="30863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delle Rg" panose="02000503060000020004" pitchFamily="50" charset="0"/>
              </a:rPr>
              <a:t>What does seagrass need?</a:t>
            </a:r>
          </a:p>
          <a:p>
            <a:endParaRPr lang="en-GB" sz="2800" dirty="0">
              <a:latin typeface="+mn-lt"/>
            </a:endParaRPr>
          </a:p>
          <a:p>
            <a:r>
              <a:rPr lang="en-GB" sz="2800" dirty="0">
                <a:latin typeface="+mn-lt"/>
              </a:rPr>
              <a:t>Seagrass needs oxygen, carbon dioxide, light, warmth, water and nutrients to be healthy.</a:t>
            </a:r>
          </a:p>
          <a:p>
            <a:endParaRPr lang="en-GB" sz="2800" dirty="0">
              <a:latin typeface="+mn-lt"/>
            </a:endParaRPr>
          </a:p>
          <a:p>
            <a:r>
              <a:rPr lang="en-GB" sz="2800" dirty="0">
                <a:latin typeface="+mn-lt"/>
              </a:rPr>
              <a:t>Seagrass makes its own food through photosynthesis.</a:t>
            </a:r>
          </a:p>
          <a:p>
            <a:endParaRPr lang="en-GB" sz="2800" dirty="0">
              <a:latin typeface="+mn-lt"/>
            </a:endParaRPr>
          </a:p>
          <a:p>
            <a:r>
              <a:rPr lang="en-GB" sz="2800" dirty="0">
                <a:solidFill>
                  <a:srgbClr val="CDD122"/>
                </a:solidFill>
                <a:latin typeface="Wingdings" panose="05000000000000000000" pitchFamily="2" charset="2"/>
              </a:rPr>
              <a:t>	n </a:t>
            </a:r>
            <a:r>
              <a:rPr lang="en-GB" sz="2800" dirty="0">
                <a:latin typeface="+mn-lt"/>
              </a:rPr>
              <a:t>Why do you think seagrass lives in shallow water?</a:t>
            </a:r>
            <a:endParaRPr lang="en-US" sz="2800" dirty="0">
              <a:latin typeface="+mn-lt"/>
            </a:endParaRPr>
          </a:p>
        </p:txBody>
      </p:sp>
      <p:pic>
        <p:nvPicPr>
          <p:cNvPr id="3" name="Picture 14">
            <a:extLst>
              <a:ext uri="{FF2B5EF4-FFF2-40B4-BE49-F238E27FC236}">
                <a16:creationId xmlns:a16="http://schemas.microsoft.com/office/drawing/2014/main" id="{6FB6E601-0E38-49AD-AD55-CB5BAB73D8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CAE1A231-BEAE-4B8C-A696-B129830BC1A1}"/>
                  </a:ext>
                </a:extLst>
              </p14:cNvPr>
              <p14:cNvContentPartPr/>
              <p14:nvPr/>
            </p14:nvContentPartPr>
            <p14:xfrm>
              <a:off x="2112145" y="5412385"/>
              <a:ext cx="734040" cy="362160"/>
            </p14:xfrm>
          </p:contentPart>
        </mc:Choice>
        <mc:Fallback>
          <p:pic>
            <p:nvPicPr>
              <p:cNvPr id="7" name="Ink 6">
                <a:extLst>
                  <a:ext uri="{FF2B5EF4-FFF2-40B4-BE49-F238E27FC236}">
                    <a16:creationId xmlns:a16="http://schemas.microsoft.com/office/drawing/2014/main" id="{CAE1A231-BEAE-4B8C-A696-B129830BC1A1}"/>
                  </a:ext>
                </a:extLst>
              </p:cNvPr>
              <p:cNvPicPr/>
              <p:nvPr/>
            </p:nvPicPr>
            <p:blipFill>
              <a:blip r:embed="rId5"/>
              <a:stretch>
                <a:fillRect/>
              </a:stretch>
            </p:blipFill>
            <p:spPr>
              <a:xfrm>
                <a:off x="2049114" y="5349385"/>
                <a:ext cx="859742" cy="487800"/>
              </a:xfrm>
              <a:prstGeom prst="rect">
                <a:avLst/>
              </a:prstGeom>
            </p:spPr>
          </p:pic>
        </mc:Fallback>
      </mc:AlternateContent>
      <p:grpSp>
        <p:nvGrpSpPr>
          <p:cNvPr id="10" name="Group 9">
            <a:extLst>
              <a:ext uri="{FF2B5EF4-FFF2-40B4-BE49-F238E27FC236}">
                <a16:creationId xmlns:a16="http://schemas.microsoft.com/office/drawing/2014/main" id="{161B5B59-147A-49F3-9B81-D81AD1B51E43}"/>
              </a:ext>
            </a:extLst>
          </p:cNvPr>
          <p:cNvGrpSpPr/>
          <p:nvPr/>
        </p:nvGrpSpPr>
        <p:grpSpPr>
          <a:xfrm>
            <a:off x="1185865" y="5359105"/>
            <a:ext cx="865440" cy="322920"/>
            <a:chOff x="1185865" y="5359105"/>
            <a:chExt cx="865440" cy="322920"/>
          </a:xfrm>
        </p:grpSpPr>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204A2F62-EC35-4F2F-993D-B70D86E2CDDA}"/>
                    </a:ext>
                  </a:extLst>
                </p14:cNvPr>
                <p14:cNvContentPartPr/>
                <p14:nvPr/>
              </p14:nvContentPartPr>
              <p14:xfrm>
                <a:off x="1460185" y="5359105"/>
                <a:ext cx="591120" cy="42840"/>
              </p14:xfrm>
            </p:contentPart>
          </mc:Choice>
          <mc:Fallback>
            <p:pic>
              <p:nvPicPr>
                <p:cNvPr id="8" name="Ink 7">
                  <a:extLst>
                    <a:ext uri="{FF2B5EF4-FFF2-40B4-BE49-F238E27FC236}">
                      <a16:creationId xmlns:a16="http://schemas.microsoft.com/office/drawing/2014/main" id="{204A2F62-EC35-4F2F-993D-B70D86E2CDDA}"/>
                    </a:ext>
                  </a:extLst>
                </p:cNvPr>
                <p:cNvPicPr/>
                <p:nvPr/>
              </p:nvPicPr>
              <p:blipFill>
                <a:blip r:embed="rId7"/>
                <a:stretch>
                  <a:fillRect/>
                </a:stretch>
              </p:blipFill>
              <p:spPr>
                <a:xfrm>
                  <a:off x="1397147" y="5296630"/>
                  <a:ext cx="716837" cy="167433"/>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796F4D9A-F4DF-4668-971B-110F781A6A87}"/>
                    </a:ext>
                  </a:extLst>
                </p14:cNvPr>
                <p14:cNvContentPartPr/>
                <p14:nvPr/>
              </p14:nvContentPartPr>
              <p14:xfrm>
                <a:off x="1185865" y="5369905"/>
                <a:ext cx="169920" cy="312120"/>
              </p14:xfrm>
            </p:contentPart>
          </mc:Choice>
          <mc:Fallback>
            <p:pic>
              <p:nvPicPr>
                <p:cNvPr id="9" name="Ink 8">
                  <a:extLst>
                    <a:ext uri="{FF2B5EF4-FFF2-40B4-BE49-F238E27FC236}">
                      <a16:creationId xmlns:a16="http://schemas.microsoft.com/office/drawing/2014/main" id="{796F4D9A-F4DF-4668-971B-110F781A6A87}"/>
                    </a:ext>
                  </a:extLst>
                </p:cNvPr>
                <p:cNvPicPr/>
                <p:nvPr/>
              </p:nvPicPr>
              <p:blipFill>
                <a:blip r:embed="rId9"/>
                <a:stretch>
                  <a:fillRect/>
                </a:stretch>
              </p:blipFill>
              <p:spPr>
                <a:xfrm>
                  <a:off x="1122731" y="5306905"/>
                  <a:ext cx="295827" cy="437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8" name="Ink 17">
                <a:extLst>
                  <a:ext uri="{FF2B5EF4-FFF2-40B4-BE49-F238E27FC236}">
                    <a16:creationId xmlns:a16="http://schemas.microsoft.com/office/drawing/2014/main" id="{40E8E41C-CF68-40B6-B288-E94BF87CA792}"/>
                  </a:ext>
                </a:extLst>
              </p14:cNvPr>
              <p14:cNvContentPartPr/>
              <p14:nvPr/>
            </p14:nvContentPartPr>
            <p14:xfrm>
              <a:off x="6541225" y="5444065"/>
              <a:ext cx="1015560" cy="83520"/>
            </p14:xfrm>
          </p:contentPart>
        </mc:Choice>
        <mc:Fallback>
          <p:pic>
            <p:nvPicPr>
              <p:cNvPr id="18" name="Ink 17">
                <a:extLst>
                  <a:ext uri="{FF2B5EF4-FFF2-40B4-BE49-F238E27FC236}">
                    <a16:creationId xmlns:a16="http://schemas.microsoft.com/office/drawing/2014/main" id="{40E8E41C-CF68-40B6-B288-E94BF87CA792}"/>
                  </a:ext>
                </a:extLst>
              </p:cNvPr>
              <p:cNvPicPr/>
              <p:nvPr/>
            </p:nvPicPr>
            <p:blipFill>
              <a:blip r:embed="rId11"/>
              <a:stretch>
                <a:fillRect/>
              </a:stretch>
            </p:blipFill>
            <p:spPr>
              <a:xfrm>
                <a:off x="6478225" y="5381065"/>
                <a:ext cx="1141200" cy="209160"/>
              </a:xfrm>
              <a:prstGeom prst="rect">
                <a:avLst/>
              </a:prstGeom>
            </p:spPr>
          </p:pic>
        </mc:Fallback>
      </mc:AlternateContent>
      <p:pic>
        <p:nvPicPr>
          <p:cNvPr id="27" name="Picture 26" descr="Logo, company name&#10;&#10;Description automatically generated">
            <a:extLst>
              <a:ext uri="{FF2B5EF4-FFF2-40B4-BE49-F238E27FC236}">
                <a16:creationId xmlns:a16="http://schemas.microsoft.com/office/drawing/2014/main" id="{FB206E7F-CE3A-4914-9E6F-7C9826998AD4}"/>
              </a:ext>
            </a:extLst>
          </p:cNvPr>
          <p:cNvPicPr>
            <a:picLocks noChangeAspect="1"/>
          </p:cNvPicPr>
          <p:nvPr/>
        </p:nvPicPr>
        <p:blipFill rotWithShape="1">
          <a:blip r:embed="rId12">
            <a:extLst>
              <a:ext uri="{28A0092B-C50C-407E-A947-70E740481C1C}">
                <a14:useLocalDpi xmlns:a14="http://schemas.microsoft.com/office/drawing/2010/main" val="0"/>
              </a:ext>
            </a:extLst>
          </a:blip>
          <a:srcRect l="10708" t="34340" r="11916" b="33793"/>
          <a:stretch/>
        </p:blipFill>
        <p:spPr>
          <a:xfrm>
            <a:off x="2846185" y="4814695"/>
            <a:ext cx="6511905" cy="1258740"/>
          </a:xfrm>
          <a:prstGeom prst="rect">
            <a:avLst/>
          </a:prstGeom>
        </p:spPr>
      </p:pic>
    </p:spTree>
    <p:extLst>
      <p:ext uri="{BB962C8B-B14F-4D97-AF65-F5344CB8AC3E}">
        <p14:creationId xmlns:p14="http://schemas.microsoft.com/office/powerpoint/2010/main" val="295510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8400-D27B-45B7-BE43-1DA2F0ECA3F0}"/>
              </a:ext>
            </a:extLst>
          </p:cNvPr>
          <p:cNvSpPr txBox="1">
            <a:spLocks/>
          </p:cNvSpPr>
          <p:nvPr/>
        </p:nvSpPr>
        <p:spPr>
          <a:xfrm>
            <a:off x="446166" y="1328350"/>
            <a:ext cx="5412923" cy="4201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Adelle Rg" panose="02000503060000020004" pitchFamily="50" charset="0"/>
              </a:rPr>
              <a:t>Ollie and seagrass</a:t>
            </a:r>
          </a:p>
          <a:p>
            <a:endParaRPr lang="en-GB" sz="2800" dirty="0">
              <a:latin typeface="+mn-lt"/>
            </a:endParaRPr>
          </a:p>
          <a:p>
            <a:r>
              <a:rPr lang="en-GB" sz="2800" dirty="0">
                <a:latin typeface="+mn-lt"/>
              </a:rPr>
              <a:t>Flat oysters, like Ollie, have an amazing ability to clean seawater. Clearer seawater allows sunlight to reach deeper into the water, meaning that more sunlight is available for seagrass to use to make its own food through photosynthesis.</a:t>
            </a:r>
            <a:endParaRPr lang="en-US" sz="2800" dirty="0">
              <a:latin typeface="+mn-lt"/>
            </a:endParaRPr>
          </a:p>
        </p:txBody>
      </p:sp>
      <p:pic>
        <p:nvPicPr>
          <p:cNvPr id="3" name="Picture 14">
            <a:extLst>
              <a:ext uri="{FF2B5EF4-FFF2-40B4-BE49-F238E27FC236}">
                <a16:creationId xmlns:a16="http://schemas.microsoft.com/office/drawing/2014/main" id="{6FB6E601-0E38-49AD-AD55-CB5BAB73D8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40E8E41C-CF68-40B6-B288-E94BF87CA792}"/>
                  </a:ext>
                </a:extLst>
              </p14:cNvPr>
              <p14:cNvContentPartPr/>
              <p14:nvPr/>
            </p14:nvContentPartPr>
            <p14:xfrm>
              <a:off x="6541225" y="5444065"/>
              <a:ext cx="1015560" cy="83520"/>
            </p14:xfrm>
          </p:contentPart>
        </mc:Choice>
        <mc:Fallback xmlns="">
          <p:pic>
            <p:nvPicPr>
              <p:cNvPr id="18" name="Ink 17">
                <a:extLst>
                  <a:ext uri="{FF2B5EF4-FFF2-40B4-BE49-F238E27FC236}">
                    <a16:creationId xmlns:a16="http://schemas.microsoft.com/office/drawing/2014/main" id="{40E8E41C-CF68-40B6-B288-E94BF87CA792}"/>
                  </a:ext>
                </a:extLst>
              </p:cNvPr>
              <p:cNvPicPr/>
              <p:nvPr/>
            </p:nvPicPr>
            <p:blipFill>
              <a:blip r:embed="rId11"/>
              <a:stretch>
                <a:fillRect/>
              </a:stretch>
            </p:blipFill>
            <p:spPr>
              <a:xfrm>
                <a:off x="6478585" y="5381065"/>
                <a:ext cx="1141200" cy="209160"/>
              </a:xfrm>
              <a:prstGeom prst="rect">
                <a:avLst/>
              </a:prstGeom>
            </p:spPr>
          </p:pic>
        </mc:Fallback>
      </mc:AlternateContent>
      <p:pic>
        <p:nvPicPr>
          <p:cNvPr id="5" name="Picture 4" descr="Icon&#10;&#10;Description automatically generated">
            <a:extLst>
              <a:ext uri="{FF2B5EF4-FFF2-40B4-BE49-F238E27FC236}">
                <a16:creationId xmlns:a16="http://schemas.microsoft.com/office/drawing/2014/main" id="{300DC3C2-FFA8-4DEA-A59B-A116BD4BD7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3387" y="219250"/>
            <a:ext cx="6419497" cy="6419497"/>
          </a:xfrm>
          <a:prstGeom prst="rect">
            <a:avLst/>
          </a:prstGeom>
        </p:spPr>
      </p:pic>
    </p:spTree>
    <p:extLst>
      <p:ext uri="{BB962C8B-B14F-4D97-AF65-F5344CB8AC3E}">
        <p14:creationId xmlns:p14="http://schemas.microsoft.com/office/powerpoint/2010/main" val="346646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9" name="Title 1">
            <a:extLst>
              <a:ext uri="{FF2B5EF4-FFF2-40B4-BE49-F238E27FC236}">
                <a16:creationId xmlns:a16="http://schemas.microsoft.com/office/drawing/2014/main" id="{A9BD03F5-8268-48A0-9A29-EA280056D831}"/>
              </a:ext>
            </a:extLst>
          </p:cNvPr>
          <p:cNvSpPr>
            <a:spLocks noGrp="1"/>
          </p:cNvSpPr>
          <p:nvPr>
            <p:ph type="title"/>
          </p:nvPr>
        </p:nvSpPr>
        <p:spPr>
          <a:xfrm>
            <a:off x="446166" y="1590483"/>
            <a:ext cx="5025020" cy="4552015"/>
          </a:xfrm>
        </p:spPr>
        <p:txBody>
          <a:bodyPr>
            <a:spAutoFit/>
          </a:bodyPr>
          <a:lstStyle/>
          <a:p>
            <a:pPr>
              <a:spcAft>
                <a:spcPts val="1200"/>
              </a:spcAft>
            </a:pPr>
            <a:r>
              <a:rPr lang="en-GB" sz="4000" dirty="0">
                <a:latin typeface="Adelle Rg" panose="02000503060000020004" pitchFamily="50" charset="0"/>
              </a:rPr>
              <a:t>Meadows in the sea</a:t>
            </a:r>
            <a:br>
              <a:rPr lang="en-GB" dirty="0"/>
            </a:br>
            <a:br>
              <a:rPr lang="en-GB" sz="1800" dirty="0"/>
            </a:br>
            <a:r>
              <a:rPr lang="en-GB" sz="2400" dirty="0">
                <a:effectLst/>
                <a:latin typeface="Calibri" panose="020F0502020204030204" pitchFamily="34" charset="0"/>
                <a:ea typeface="Calibri" panose="020F0502020204030204" pitchFamily="34" charset="0"/>
                <a:cs typeface="Times New Roman" panose="02020603050405020304" pitchFamily="18" charset="0"/>
              </a:rPr>
              <a:t>Seagrasses can create lush underwater meadows, some of which are large enough to be seen from Space! The world’s largest seagrass meadow is in the Indian Ocean and is the size of Switzerland!</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effectLst/>
                <a:latin typeface="Calibri" panose="020F0502020204030204" pitchFamily="34" charset="0"/>
                <a:ea typeface="Calibri" panose="020F0502020204030204" pitchFamily="34" charset="0"/>
                <a:cs typeface="Times New Roman" panose="02020603050405020304" pitchFamily="18" charset="0"/>
              </a:rPr>
              <a:t>Seagrasses provide shelter and food for a huge variety of animals, including crabs, sea snails, fish, seabirds and marine mammals. </a:t>
            </a:r>
            <a:endParaRPr lang="en-GB" sz="3200" dirty="0">
              <a:latin typeface="+mn-lt"/>
            </a:endParaRPr>
          </a:p>
        </p:txBody>
      </p:sp>
      <p:pic>
        <p:nvPicPr>
          <p:cNvPr id="11" name="Picture 10" descr="A picture containing outdoor, plant, grass&#10;&#10;Description automatically generated">
            <a:extLst>
              <a:ext uri="{FF2B5EF4-FFF2-40B4-BE49-F238E27FC236}">
                <a16:creationId xmlns:a16="http://schemas.microsoft.com/office/drawing/2014/main" id="{9111A8FF-0C2B-46FA-BF60-2F6CE42BDFAC}"/>
              </a:ext>
            </a:extLst>
          </p:cNvPr>
          <p:cNvPicPr>
            <a:picLocks noChangeAspect="1"/>
          </p:cNvPicPr>
          <p:nvPr/>
        </p:nvPicPr>
        <p:blipFill rotWithShape="1">
          <a:blip r:embed="rId3">
            <a:extLst>
              <a:ext uri="{28A0092B-C50C-407E-A947-70E740481C1C}">
                <a14:useLocalDpi xmlns:a14="http://schemas.microsoft.com/office/drawing/2010/main" val="0"/>
              </a:ext>
            </a:extLst>
          </a:blip>
          <a:srcRect t="22084"/>
          <a:stretch/>
        </p:blipFill>
        <p:spPr>
          <a:xfrm>
            <a:off x="5756374" y="1"/>
            <a:ext cx="6435626" cy="3428999"/>
          </a:xfrm>
          <a:prstGeom prst="rect">
            <a:avLst/>
          </a:prstGeom>
        </p:spPr>
      </p:pic>
      <p:pic>
        <p:nvPicPr>
          <p:cNvPr id="14" name="Picture 13">
            <a:extLst>
              <a:ext uri="{FF2B5EF4-FFF2-40B4-BE49-F238E27FC236}">
                <a16:creationId xmlns:a16="http://schemas.microsoft.com/office/drawing/2014/main" id="{5D8509C9-74D0-4A62-9451-E973A0F06EAD}"/>
              </a:ext>
            </a:extLst>
          </p:cNvPr>
          <p:cNvPicPr>
            <a:picLocks noChangeAspect="1"/>
          </p:cNvPicPr>
          <p:nvPr/>
        </p:nvPicPr>
        <p:blipFill>
          <a:blip r:embed="rId4">
            <a:extLst>
              <a:ext uri="{28A0092B-C50C-407E-A947-70E740481C1C}">
                <a14:useLocalDpi xmlns:a14="http://schemas.microsoft.com/office/drawing/2010/main" val="0"/>
              </a:ext>
            </a:extLst>
          </a:blip>
          <a:srcRect t="10097" b="10097"/>
          <a:stretch/>
        </p:blipFill>
        <p:spPr>
          <a:xfrm>
            <a:off x="5756374" y="3429002"/>
            <a:ext cx="6435626" cy="3428998"/>
          </a:xfrm>
          <a:prstGeom prst="rect">
            <a:avLst/>
          </a:prstGeom>
        </p:spPr>
      </p:pic>
    </p:spTree>
    <p:extLst>
      <p:ext uri="{BB962C8B-B14F-4D97-AF65-F5344CB8AC3E}">
        <p14:creationId xmlns:p14="http://schemas.microsoft.com/office/powerpoint/2010/main" val="136417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9" name="Title 1">
            <a:extLst>
              <a:ext uri="{FF2B5EF4-FFF2-40B4-BE49-F238E27FC236}">
                <a16:creationId xmlns:a16="http://schemas.microsoft.com/office/drawing/2014/main" id="{A9BD03F5-8268-48A0-9A29-EA280056D831}"/>
              </a:ext>
            </a:extLst>
          </p:cNvPr>
          <p:cNvSpPr>
            <a:spLocks noGrp="1"/>
          </p:cNvSpPr>
          <p:nvPr>
            <p:ph type="title"/>
          </p:nvPr>
        </p:nvSpPr>
        <p:spPr>
          <a:xfrm>
            <a:off x="446166" y="1097396"/>
            <a:ext cx="5025020" cy="5576911"/>
          </a:xfrm>
        </p:spPr>
        <p:txBody>
          <a:bodyPr>
            <a:spAutoFit/>
          </a:bodyPr>
          <a:lstStyle/>
          <a:p>
            <a:pPr>
              <a:spcAft>
                <a:spcPts val="1200"/>
              </a:spcAft>
            </a:pPr>
            <a:r>
              <a:rPr lang="en-GB" sz="3200" dirty="0">
                <a:latin typeface="Adelle Rg" panose="02000503060000020004" pitchFamily="50" charset="0"/>
              </a:rPr>
              <a:t>Who uses seagrass meadows?</a:t>
            </a:r>
            <a:br>
              <a:rPr lang="en-GB" sz="2000" dirty="0">
                <a:solidFill>
                  <a:srgbClr val="CDD122"/>
                </a:solidFill>
                <a:latin typeface="Wingdings" panose="05000000000000000000" pitchFamily="2" charset="2"/>
              </a:rPr>
            </a:br>
            <a:br>
              <a:rPr lang="en-GB" sz="2000" dirty="0">
                <a:solidFill>
                  <a:srgbClr val="CDD122"/>
                </a:solidFill>
                <a:latin typeface="Wingdings" panose="05000000000000000000" pitchFamily="2" charset="2"/>
              </a:rPr>
            </a:br>
            <a:r>
              <a:rPr lang="en-GB" sz="2400" dirty="0">
                <a:solidFill>
                  <a:srgbClr val="CDD122"/>
                </a:solidFill>
                <a:latin typeface="Wingdings" panose="05000000000000000000" pitchFamily="2" charset="2"/>
              </a:rPr>
              <a:t>n </a:t>
            </a:r>
            <a:r>
              <a:rPr lang="en-GB" sz="2400" dirty="0">
                <a:effectLst/>
                <a:latin typeface="Calibri" panose="020F0502020204030204" pitchFamily="34" charset="0"/>
                <a:ea typeface="Calibri" panose="020F0502020204030204" pitchFamily="34" charset="0"/>
                <a:cs typeface="Times New Roman" panose="02020603050405020304" pitchFamily="18" charset="0"/>
              </a:rPr>
              <a:t>Seahorses attach themselves to seagrass fronds</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br>
              <a:rPr lang="en-GB" sz="2400" dirty="0">
                <a:latin typeface="Calibri" panose="020F0502020204030204" pitchFamily="34" charset="0"/>
                <a:ea typeface="Calibri" panose="020F0502020204030204" pitchFamily="34" charset="0"/>
                <a:cs typeface="Times New Roman" panose="02020603050405020304" pitchFamily="18" charset="0"/>
              </a:rPr>
            </a:br>
            <a:r>
              <a:rPr lang="en-GB" sz="2400" dirty="0">
                <a:solidFill>
                  <a:srgbClr val="CDD122"/>
                </a:solidFill>
                <a:latin typeface="Wingdings" panose="05000000000000000000" pitchFamily="2" charset="2"/>
              </a:rPr>
              <a:t>n </a:t>
            </a:r>
            <a:r>
              <a:rPr lang="en-GB" sz="2400" dirty="0">
                <a:latin typeface="Calibri" panose="020F0502020204030204" pitchFamily="34" charset="0"/>
                <a:ea typeface="Calibri" panose="020F0502020204030204" pitchFamily="34" charset="0"/>
                <a:cs typeface="Times New Roman" panose="02020603050405020304" pitchFamily="18" charset="0"/>
              </a:rPr>
              <a:t>S</a:t>
            </a:r>
            <a:r>
              <a:rPr lang="en-GB" sz="2400" dirty="0">
                <a:effectLst/>
                <a:latin typeface="Calibri" panose="020F0502020204030204" pitchFamily="34" charset="0"/>
                <a:ea typeface="Calibri" panose="020F0502020204030204" pitchFamily="34" charset="0"/>
                <a:cs typeface="Times New Roman" panose="02020603050405020304" pitchFamily="18" charset="0"/>
              </a:rPr>
              <a:t>harks, rays and fish such as seabass use seagrass meadows as shallow water hunting grounds</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solidFill>
                  <a:srgbClr val="CDD122"/>
                </a:solidFill>
                <a:latin typeface="Wingdings" panose="05000000000000000000" pitchFamily="2" charset="2"/>
              </a:rPr>
              <a:t>n </a:t>
            </a:r>
            <a:r>
              <a:rPr lang="en-GB" sz="2400" dirty="0">
                <a:effectLst/>
                <a:latin typeface="Calibri" panose="020F0502020204030204" pitchFamily="34" charset="0"/>
                <a:ea typeface="Calibri" panose="020F0502020204030204" pitchFamily="34" charset="0"/>
                <a:cs typeface="Times New Roman" panose="02020603050405020304" pitchFamily="18" charset="0"/>
              </a:rPr>
              <a:t>Brent geese feed on seagrass during the winter</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solidFill>
                  <a:srgbClr val="CDD122"/>
                </a:solidFill>
                <a:latin typeface="Wingdings" panose="05000000000000000000" pitchFamily="2" charset="2"/>
              </a:rPr>
              <a:t>n </a:t>
            </a:r>
            <a:r>
              <a:rPr lang="en-GB" sz="2400" dirty="0">
                <a:solidFill>
                  <a:srgbClr val="000000"/>
                </a:solidFill>
                <a:effectLst/>
                <a:latin typeface="Calibri" panose="020F0502020204030204" pitchFamily="34" charset="0"/>
                <a:ea typeface="Times New Roman" panose="02020603050405020304" pitchFamily="18" charset="0"/>
              </a:rPr>
              <a:t>The sheltered conditions of the seagrass meadow </a:t>
            </a:r>
            <a:r>
              <a:rPr lang="en-GB" sz="2400" dirty="0">
                <a:solidFill>
                  <a:srgbClr val="000000"/>
                </a:solidFill>
                <a:latin typeface="Calibri" panose="020F0502020204030204" pitchFamily="34" charset="0"/>
                <a:ea typeface="Times New Roman" panose="02020603050405020304" pitchFamily="18" charset="0"/>
              </a:rPr>
              <a:t>make for a</a:t>
            </a:r>
            <a:r>
              <a:rPr lang="en-GB" sz="2400" dirty="0">
                <a:solidFill>
                  <a:srgbClr val="000000"/>
                </a:solidFill>
                <a:effectLst/>
                <a:latin typeface="Calibri" panose="020F0502020204030204" pitchFamily="34" charset="0"/>
                <a:ea typeface="Times New Roman" panose="02020603050405020304" pitchFamily="18" charset="0"/>
              </a:rPr>
              <a:t> perfect nursery for young fish.</a:t>
            </a:r>
            <a:endParaRPr lang="en-GB" sz="2200" dirty="0">
              <a:latin typeface="+mn-lt"/>
            </a:endParaRPr>
          </a:p>
        </p:txBody>
      </p:sp>
      <p:pic>
        <p:nvPicPr>
          <p:cNvPr id="11" name="Picture 10" descr="A duck walking in water&#10;&#10;Description automatically generated with medium confidence">
            <a:extLst>
              <a:ext uri="{FF2B5EF4-FFF2-40B4-BE49-F238E27FC236}">
                <a16:creationId xmlns:a16="http://schemas.microsoft.com/office/drawing/2014/main" id="{66A9A07F-3123-4D06-830B-4EDA56016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268" y="0"/>
            <a:ext cx="6420732" cy="3429001"/>
          </a:xfrm>
          <a:prstGeom prst="rect">
            <a:avLst/>
          </a:prstGeom>
        </p:spPr>
      </p:pic>
      <p:pic>
        <p:nvPicPr>
          <p:cNvPr id="12" name="Picture 11" descr="A picture containing arthropod, crab, invertebrate, meal&#10;&#10;Description automatically generated">
            <a:extLst>
              <a:ext uri="{FF2B5EF4-FFF2-40B4-BE49-F238E27FC236}">
                <a16:creationId xmlns:a16="http://schemas.microsoft.com/office/drawing/2014/main" id="{83D42B3C-BEDA-4E6E-BC84-0D5A7233D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268" y="3426938"/>
            <a:ext cx="6420733" cy="3431062"/>
          </a:xfrm>
          <a:prstGeom prst="rect">
            <a:avLst/>
          </a:prstGeom>
        </p:spPr>
      </p:pic>
    </p:spTree>
    <p:extLst>
      <p:ext uri="{BB962C8B-B14F-4D97-AF65-F5344CB8AC3E}">
        <p14:creationId xmlns:p14="http://schemas.microsoft.com/office/powerpoint/2010/main" val="1052437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grass&#10;&#10;Description automatically generated">
            <a:extLst>
              <a:ext uri="{FF2B5EF4-FFF2-40B4-BE49-F238E27FC236}">
                <a16:creationId xmlns:a16="http://schemas.microsoft.com/office/drawing/2014/main" id="{8C6B65F4-9B97-4476-BFEC-EFAB92C5BFE9}"/>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r="1735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10" name="Title 1">
            <a:extLst>
              <a:ext uri="{FF2B5EF4-FFF2-40B4-BE49-F238E27FC236}">
                <a16:creationId xmlns:a16="http://schemas.microsoft.com/office/drawing/2014/main" id="{57CCA433-3E62-4CE8-9BB7-02B5C64A5077}"/>
              </a:ext>
            </a:extLst>
          </p:cNvPr>
          <p:cNvSpPr txBox="1">
            <a:spLocks/>
          </p:cNvSpPr>
          <p:nvPr/>
        </p:nvSpPr>
        <p:spPr>
          <a:xfrm>
            <a:off x="446166" y="1452564"/>
            <a:ext cx="4468811" cy="4690515"/>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Adelle Rg" panose="02000503060000020004" pitchFamily="50" charset="0"/>
              </a:rPr>
              <a:t>Seagrass and the environment</a:t>
            </a:r>
            <a:br>
              <a:rPr lang="en-GB" sz="2000" dirty="0">
                <a:latin typeface="Wingdings" panose="05000000000000000000" pitchFamily="2" charset="2"/>
              </a:rPr>
            </a:br>
            <a:br>
              <a:rPr lang="en-GB" dirty="0"/>
            </a:br>
            <a:r>
              <a:rPr lang="en-GB" sz="2400" dirty="0">
                <a:solidFill>
                  <a:srgbClr val="CDD122"/>
                </a:solidFill>
                <a:latin typeface="Wingdings" panose="05000000000000000000" pitchFamily="2" charset="2"/>
              </a:rPr>
              <a:t>n </a:t>
            </a:r>
            <a:r>
              <a:rPr lang="en-GB" sz="2400" dirty="0">
                <a:latin typeface="Calibri" panose="020F0502020204030204" pitchFamily="34" charset="0"/>
              </a:rPr>
              <a:t>Seagrass is known as the lungs of the sea. It can produce 10 times more oxygen than trees</a:t>
            </a:r>
            <a:br>
              <a:rPr lang="en-GB" sz="2400" dirty="0">
                <a:latin typeface="Calibri" panose="020F0502020204030204" pitchFamily="34" charset="0"/>
              </a:rPr>
            </a:br>
            <a:br>
              <a:rPr lang="en-GB" sz="2400" dirty="0">
                <a:latin typeface="Calibri" panose="020F0502020204030204" pitchFamily="34" charset="0"/>
              </a:rPr>
            </a:br>
            <a:r>
              <a:rPr lang="en-GB" sz="2400" dirty="0">
                <a:solidFill>
                  <a:srgbClr val="CDD122"/>
                </a:solidFill>
                <a:latin typeface="Wingdings" panose="05000000000000000000" pitchFamily="2" charset="2"/>
              </a:rPr>
              <a:t>n </a:t>
            </a:r>
            <a:r>
              <a:rPr lang="en-GB" sz="2400" dirty="0">
                <a:latin typeface="Calibri" panose="020F0502020204030204" pitchFamily="34" charset="0"/>
              </a:rPr>
              <a:t>When seagrass photosynthesises, it stores carbon dioxide. </a:t>
            </a:r>
            <a:r>
              <a:rPr lang="en-GB" sz="2400" dirty="0">
                <a:latin typeface="Calibri" panose="020F0502020204030204" pitchFamily="34" charset="0"/>
                <a:ea typeface="Calibri" panose="020F0502020204030204" pitchFamily="34" charset="0"/>
                <a:cs typeface="Times New Roman" panose="02020603050405020304" pitchFamily="18" charset="0"/>
              </a:rPr>
              <a:t>Seagrass meadows store carbon dioxide 35 times faster than tropical rainforests!</a:t>
            </a:r>
            <a:endParaRPr lang="en-GB" sz="2400" dirty="0">
              <a:latin typeface="Calibri" panose="020F0502020204030204" pitchFamily="34" charset="0"/>
            </a:endParaRPr>
          </a:p>
        </p:txBody>
      </p:sp>
    </p:spTree>
    <p:extLst>
      <p:ext uri="{BB962C8B-B14F-4D97-AF65-F5344CB8AC3E}">
        <p14:creationId xmlns:p14="http://schemas.microsoft.com/office/powerpoint/2010/main" val="2345905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761</Words>
  <Application>Microsoft Office PowerPoint</Application>
  <PresentationFormat>Widescreen</PresentationFormat>
  <Paragraphs>29</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Adelle Rg</vt:lpstr>
      <vt:lpstr>Arial</vt:lpstr>
      <vt:lpstr>Calibri</vt:lpstr>
      <vt:lpstr>Calibri Light</vt:lpstr>
      <vt:lpstr>Wingdings</vt:lpstr>
      <vt:lpstr>Office Theme</vt:lpstr>
      <vt:lpstr>PowerPoint Presentation</vt:lpstr>
      <vt:lpstr>Learning Outcomes  By the end of today, you should be able to: n  Describe what seagrass is n  Explain the function of the organs of seagrass n  Discuss why seagrass is special and why it is  important that we protect it</vt:lpstr>
      <vt:lpstr>Introduction to seagrass  n Seagrass is a flowering plant that lives in the sea  n There are around 50 types of seagrasses found around the world. In the UK, we have two types of seagrass  n The only continent in the world where seagrass isn’t found is Antarctica as it’s too cold  n Seagrass lives in shallow, calm coastal waters, and most types like to live in mud or sand.</vt:lpstr>
      <vt:lpstr>PowerPoint Presentation</vt:lpstr>
      <vt:lpstr>PowerPoint Presentation</vt:lpstr>
      <vt:lpstr>PowerPoint Presentation</vt:lpstr>
      <vt:lpstr>Meadows in the sea  Seagrasses can create lush underwater meadows, some of which are large enough to be seen from Space! The world’s largest seagrass meadow is in the Indian Ocean and is the size of Switzerland!  Seagrasses provide shelter and food for a huge variety of animals, including crabs, sea snails, fish, seabirds and marine mammals. </vt:lpstr>
      <vt:lpstr>Who uses seagrass meadows?  n Seahorses attach themselves to seagrass fronds   n Sharks, rays and fish such as seabass use seagrass meadows as shallow water hunting grounds  n Brent geese feed on seagrass during the winter  n The sheltered conditions of the seagrass meadow make for a perfect nursery for young fish.</vt:lpstr>
      <vt:lpstr>PowerPoint Presentation</vt:lpstr>
      <vt:lpstr>A planet saving plant!  In the 1900s, there was a seagrass meadow at Spurn National Nature Reserve in East Yorkshire that stretched across 480 hectares - that’s the equivalent to more than 700 football pitches! Sadly, today less than 5% of that seagrass meadow is left.   But there’s good news! Our team of expert marine biologists are working tirelessly to restore the seagrass meadow to its former glory, which will help the planet in the fight against climate change.</vt:lpstr>
      <vt:lpstr>Restoring seagrass  Explore the planting process below that our expert team follow to restore seagrass at Spurn National Nature Reserve:  Step 1: The area for planting is marked off with posts to protect it  Step 2: Seagrass seeds are carefully collected from the remaining seagrass meadow  Step 3: Seeds are wrapped in biodegradable pouches so they are less likely to be swept away when planted  Step 4: Seed pouches are then planted by hand in the mud using a tool called a pottiputki.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Wilson</dc:creator>
  <cp:lastModifiedBy>Sophie Wilson</cp:lastModifiedBy>
  <cp:revision>54</cp:revision>
  <dcterms:created xsi:type="dcterms:W3CDTF">2021-11-14T13:36:59Z</dcterms:created>
  <dcterms:modified xsi:type="dcterms:W3CDTF">2021-12-15T18:07:28Z</dcterms:modified>
</cp:coreProperties>
</file>