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 id="274" r:id="rId7"/>
    <p:sldId id="266" r:id="rId8"/>
    <p:sldId id="268" r:id="rId9"/>
    <p:sldId id="257" r:id="rId10"/>
    <p:sldId id="269" r:id="rId11"/>
    <p:sldId id="270" r:id="rId12"/>
    <p:sldId id="271" r:id="rId13"/>
    <p:sldId id="261" r:id="rId14"/>
    <p:sldId id="272" r:id="rId15"/>
    <p:sldId id="273" r:id="rId16"/>
    <p:sldId id="2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D1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B2FA77F-8DC5-4709-8F24-51978ACD651D}"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1803856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2FA77F-8DC5-4709-8F24-51978ACD651D}"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331086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2FA77F-8DC5-4709-8F24-51978ACD651D}"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333803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2FA77F-8DC5-4709-8F24-51978ACD651D}"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256547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2FA77F-8DC5-4709-8F24-51978ACD651D}"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3221056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B2FA77F-8DC5-4709-8F24-51978ACD651D}"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144864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B2FA77F-8DC5-4709-8F24-51978ACD651D}" type="datetimeFigureOut">
              <a:rPr lang="en-GB" smtClean="0"/>
              <a:t>15/12/2021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78405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B2FA77F-8DC5-4709-8F24-51978ACD651D}" type="datetimeFigureOut">
              <a:rPr lang="en-GB" smtClean="0"/>
              <a:t>15/12/2021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1687392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FA77F-8DC5-4709-8F24-51978ACD651D}" type="datetimeFigureOut">
              <a:rPr lang="en-GB" smtClean="0"/>
              <a:t>15/12/2021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3309740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2FA77F-8DC5-4709-8F24-51978ACD651D}"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421157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2FA77F-8DC5-4709-8F24-51978ACD651D}"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370966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FA77F-8DC5-4709-8F24-51978ACD651D}" type="datetimeFigureOut">
              <a:rPr lang="en-GB" smtClean="0"/>
              <a:t>15/12/2021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8C381F-421B-44A2-A8BD-7B62D1CA9C6E}" type="slidenum">
              <a:rPr lang="en-GB" smtClean="0"/>
              <a:t>‹#›</a:t>
            </a:fld>
            <a:endParaRPr lang="en-GB"/>
          </a:p>
        </p:txBody>
      </p:sp>
    </p:spTree>
    <p:extLst>
      <p:ext uri="{BB962C8B-B14F-4D97-AF65-F5344CB8AC3E}">
        <p14:creationId xmlns:p14="http://schemas.microsoft.com/office/powerpoint/2010/main" val="1302877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150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46166" y="1267875"/>
            <a:ext cx="5104383" cy="5133713"/>
          </a:xfrm>
        </p:spPr>
        <p:txBody>
          <a:bodyPr>
            <a:spAutoFit/>
          </a:bodyPr>
          <a:lstStyle/>
          <a:p>
            <a:pPr algn="l"/>
            <a:r>
              <a:rPr lang="en-GB" sz="2800" dirty="0">
                <a:effectLst/>
                <a:latin typeface="Calibri" panose="020F0502020204030204" pitchFamily="34" charset="0"/>
                <a:ea typeface="Calibri" panose="020F0502020204030204" pitchFamily="34" charset="0"/>
                <a:cs typeface="Times New Roman" panose="02020603050405020304" pitchFamily="18" charset="0"/>
              </a:rPr>
              <a:t>Oysters like Ollie have an amazing ability to clean seawater, improving the environment for other plants and animals that live nearby.</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A single oyster can clean 200 litres of seawater everyday – that’s the same as a bathtub of water</a:t>
            </a:r>
            <a:r>
              <a:rPr lang="en-GB" sz="2800" dirty="0">
                <a:latin typeface="Calibri" panose="020F0502020204030204" pitchFamily="34" charset="0"/>
                <a:ea typeface="Calibri" panose="020F0502020204030204" pitchFamily="34" charset="0"/>
                <a:cs typeface="Times New Roman" panose="02020603050405020304" pitchFamily="18" charset="0"/>
              </a:rPr>
              <a:t>.</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In its lifetime, an oyster can clean one million litres of seawater!</a:t>
            </a:r>
            <a:endParaRPr lang="en-GB" sz="3600" dirty="0">
              <a:latin typeface="Calibri" panose="020F0502020204030204" pitchFamily="34" charset="0"/>
            </a:endParaRPr>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pic>
        <p:nvPicPr>
          <p:cNvPr id="7" name="Picture 6">
            <a:extLst>
              <a:ext uri="{FF2B5EF4-FFF2-40B4-BE49-F238E27FC236}">
                <a16:creationId xmlns:a16="http://schemas.microsoft.com/office/drawing/2014/main" id="{1585F94F-BA40-4D42-A20B-0005391E12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50549" y="149918"/>
            <a:ext cx="6558163" cy="6558163"/>
          </a:xfrm>
          <a:prstGeom prst="rect">
            <a:avLst/>
          </a:prstGeom>
        </p:spPr>
      </p:pic>
    </p:spTree>
    <p:extLst>
      <p:ext uri="{BB962C8B-B14F-4D97-AF65-F5344CB8AC3E}">
        <p14:creationId xmlns:p14="http://schemas.microsoft.com/office/powerpoint/2010/main" val="2037163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46166" y="1479683"/>
            <a:ext cx="5104383" cy="4745915"/>
          </a:xfrm>
        </p:spPr>
        <p:txBody>
          <a:bodyPr>
            <a:spAutoFit/>
          </a:bodyPr>
          <a:lstStyle/>
          <a:p>
            <a:pPr algn="l"/>
            <a:r>
              <a:rPr lang="en-GB" sz="2800" dirty="0">
                <a:effectLst/>
                <a:latin typeface="Calibri" panose="020F0502020204030204" pitchFamily="34" charset="0"/>
                <a:ea typeface="Calibri" panose="020F0502020204030204" pitchFamily="34" charset="0"/>
                <a:cs typeface="Times New Roman" panose="02020603050405020304" pitchFamily="18" charset="0"/>
              </a:rPr>
              <a:t>If oysters are left undisturbed</a:t>
            </a:r>
            <a:r>
              <a:rPr lang="en-GB" sz="2800" dirty="0">
                <a:latin typeface="Calibri" panose="020F0502020204030204" pitchFamily="34" charset="0"/>
                <a:ea typeface="Calibri" panose="020F0502020204030204" pitchFamily="34" charset="0"/>
                <a:cs typeface="Times New Roman" panose="02020603050405020304" pitchFamily="18" charset="0"/>
              </a:rPr>
              <a:t> for a long </a:t>
            </a:r>
            <a:r>
              <a:rPr lang="en-GB" sz="2800" dirty="0">
                <a:effectLst/>
                <a:latin typeface="Calibri" panose="020F0502020204030204" pitchFamily="34" charset="0"/>
                <a:ea typeface="Calibri" panose="020F0502020204030204" pitchFamily="34" charset="0"/>
                <a:cs typeface="Times New Roman" panose="02020603050405020304" pitchFamily="18" charset="0"/>
              </a:rPr>
              <a:t>time, they will </a:t>
            </a:r>
            <a:r>
              <a:rPr lang="en-GB" sz="2800" dirty="0">
                <a:latin typeface="Calibri" panose="020F0502020204030204" pitchFamily="34" charset="0"/>
                <a:ea typeface="Calibri" panose="020F0502020204030204" pitchFamily="34" charset="0"/>
                <a:cs typeface="Times New Roman" panose="02020603050405020304" pitchFamily="18" charset="0"/>
              </a:rPr>
              <a:t>join</a:t>
            </a:r>
            <a:r>
              <a:rPr lang="en-GB" sz="2800" dirty="0">
                <a:effectLst/>
                <a:latin typeface="Calibri" panose="020F0502020204030204" pitchFamily="34" charset="0"/>
                <a:ea typeface="Calibri" panose="020F0502020204030204" pitchFamily="34" charset="0"/>
                <a:cs typeface="Times New Roman" panose="02020603050405020304" pitchFamily="18" charset="0"/>
              </a:rPr>
              <a:t> together to form a reef. </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An oyster reef provides a fantastic habitat and shelter for lots of different animals, such as young fish, crabs and sea snails. </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Oyster reefs also protect the coast and other nearby habitats from strong waves.</a:t>
            </a:r>
            <a:endParaRPr lang="en-GB" sz="4800" dirty="0">
              <a:latin typeface="Calibri" panose="020F0502020204030204" pitchFamily="34" charset="0"/>
            </a:endParaRPr>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pic>
        <p:nvPicPr>
          <p:cNvPr id="7" name="Picture 6">
            <a:extLst>
              <a:ext uri="{FF2B5EF4-FFF2-40B4-BE49-F238E27FC236}">
                <a16:creationId xmlns:a16="http://schemas.microsoft.com/office/drawing/2014/main" id="{1585F94F-BA40-4D42-A20B-0005391E12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50549" y="130868"/>
            <a:ext cx="6558163" cy="6558163"/>
          </a:xfrm>
          <a:prstGeom prst="rect">
            <a:avLst/>
          </a:prstGeom>
        </p:spPr>
      </p:pic>
    </p:spTree>
    <p:extLst>
      <p:ext uri="{BB962C8B-B14F-4D97-AF65-F5344CB8AC3E}">
        <p14:creationId xmlns:p14="http://schemas.microsoft.com/office/powerpoint/2010/main" val="1109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46166" y="1285785"/>
            <a:ext cx="5104383" cy="5133713"/>
          </a:xfrm>
        </p:spPr>
        <p:txBody>
          <a:bodyPr>
            <a:spAutoFit/>
          </a:bodyPr>
          <a:lstStyle/>
          <a:p>
            <a:pPr algn="l"/>
            <a:r>
              <a:rPr lang="en-GB" sz="2800" dirty="0">
                <a:effectLst/>
                <a:latin typeface="Calibri" panose="020F0502020204030204" pitchFamily="34" charset="0"/>
                <a:ea typeface="Calibri" panose="020F0502020204030204" pitchFamily="34" charset="0"/>
                <a:cs typeface="Times New Roman" panose="02020603050405020304" pitchFamily="18" charset="0"/>
              </a:rPr>
              <a:t>Don’t tell Ollie but oysters are an important food source and are eaten by many different animals, including crabs, lobsters, octopi, oystercatchers and humans.</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For something so small, these mighty marine molluscs can have a big i</a:t>
            </a:r>
            <a:r>
              <a:rPr lang="en-GB" sz="2800" dirty="0">
                <a:latin typeface="Calibri" panose="020F0502020204030204" pitchFamily="34" charset="0"/>
                <a:ea typeface="Calibri" panose="020F0502020204030204" pitchFamily="34" charset="0"/>
                <a:cs typeface="Times New Roman" panose="02020603050405020304" pitchFamily="18" charset="0"/>
              </a:rPr>
              <a:t>mpact on the marine environment.</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Ollie, you’re a superhero of the sea!</a:t>
            </a:r>
            <a:endParaRPr lang="en-GB" sz="6600" dirty="0">
              <a:latin typeface="Calibri" panose="020F0502020204030204" pitchFamily="34" charset="0"/>
            </a:endParaRPr>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pic>
        <p:nvPicPr>
          <p:cNvPr id="7" name="Picture 6">
            <a:extLst>
              <a:ext uri="{FF2B5EF4-FFF2-40B4-BE49-F238E27FC236}">
                <a16:creationId xmlns:a16="http://schemas.microsoft.com/office/drawing/2014/main" id="{1585F94F-BA40-4D42-A20B-0005391E12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50549" y="1158820"/>
            <a:ext cx="6558163" cy="4540359"/>
          </a:xfrm>
          <a:prstGeom prst="rect">
            <a:avLst/>
          </a:prstGeom>
        </p:spPr>
      </p:pic>
    </p:spTree>
    <p:extLst>
      <p:ext uri="{BB962C8B-B14F-4D97-AF65-F5344CB8AC3E}">
        <p14:creationId xmlns:p14="http://schemas.microsoft.com/office/powerpoint/2010/main" val="2048780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46166" y="1174989"/>
            <a:ext cx="4468811" cy="5189113"/>
          </a:xfrm>
        </p:spPr>
        <p:txBody>
          <a:bodyPr>
            <a:spAutoFit/>
          </a:bodyPr>
          <a:lstStyle/>
          <a:p>
            <a:pPr algn="l"/>
            <a:r>
              <a:rPr lang="en-GB" sz="4200" dirty="0">
                <a:latin typeface="Adelle Rg" panose="02000503060000020004" pitchFamily="50" charset="0"/>
              </a:rPr>
              <a:t>Oysters in Yorkshire</a:t>
            </a:r>
            <a:br>
              <a:rPr lang="en-GB" sz="2000" dirty="0">
                <a:latin typeface="Adelle Rg" panose="02000503060000020004" pitchFamily="50" charset="0"/>
              </a:rPr>
            </a:br>
            <a:br>
              <a:rPr lang="en-GB" sz="2000" dirty="0">
                <a:latin typeface="Adelle Rg" panose="02000503060000020004" pitchFamily="50" charset="0"/>
              </a:rPr>
            </a:br>
            <a:r>
              <a:rPr lang="en-GB" sz="2400" dirty="0">
                <a:latin typeface="+mn-lt"/>
              </a:rPr>
              <a:t>There used to be a flat oyster reef in the Humber so large</a:t>
            </a:r>
            <a:r>
              <a:rPr lang="en-GB" sz="2400" dirty="0">
                <a:effectLst/>
                <a:latin typeface="+mn-lt"/>
                <a:ea typeface="Calibri" panose="020F0502020204030204" pitchFamily="34" charset="0"/>
                <a:cs typeface="Times New Roman" panose="02020603050405020304" pitchFamily="18" charset="0"/>
              </a:rPr>
              <a:t> that it stretched across the entire width of the estuary and was so big that the oysters’ hard shells were a danger to ships!</a:t>
            </a:r>
            <a:br>
              <a:rPr lang="en-GB" sz="2400" dirty="0">
                <a:effectLst/>
                <a:latin typeface="+mn-lt"/>
                <a:ea typeface="Calibri" panose="020F0502020204030204" pitchFamily="34" charset="0"/>
                <a:cs typeface="Times New Roman" panose="02020603050405020304" pitchFamily="18" charset="0"/>
              </a:rPr>
            </a:br>
            <a:br>
              <a:rPr lang="en-GB" sz="2400" dirty="0">
                <a:effectLst/>
                <a:latin typeface="+mn-lt"/>
                <a:ea typeface="Calibri" panose="020F0502020204030204" pitchFamily="34" charset="0"/>
                <a:cs typeface="Times New Roman" panose="02020603050405020304" pitchFamily="18" charset="0"/>
              </a:rPr>
            </a:br>
            <a:r>
              <a:rPr lang="en-GB" sz="2400" dirty="0">
                <a:latin typeface="+mn-lt"/>
                <a:ea typeface="Calibri" panose="020F0502020204030204" pitchFamily="34" charset="0"/>
                <a:cs typeface="Times New Roman" panose="02020603050405020304" pitchFamily="18" charset="0"/>
              </a:rPr>
              <a:t>Sadly</a:t>
            </a:r>
            <a:r>
              <a:rPr lang="en-GB" sz="2400" dirty="0">
                <a:effectLst/>
                <a:latin typeface="+mn-lt"/>
                <a:ea typeface="Calibri" panose="020F0502020204030204" pitchFamily="34" charset="0"/>
                <a:cs typeface="Times New Roman" panose="02020603050405020304" pitchFamily="18" charset="0"/>
              </a:rPr>
              <a:t>, because </a:t>
            </a:r>
            <a:r>
              <a:rPr lang="en-GB" sz="2400">
                <a:effectLst/>
                <a:latin typeface="+mn-lt"/>
                <a:ea typeface="Calibri" panose="020F0502020204030204" pitchFamily="34" charset="0"/>
                <a:cs typeface="Times New Roman" panose="02020603050405020304" pitchFamily="18" charset="0"/>
              </a:rPr>
              <a:t>of overfishing </a:t>
            </a:r>
            <a:r>
              <a:rPr lang="en-GB" sz="2400" dirty="0">
                <a:effectLst/>
                <a:latin typeface="+mn-lt"/>
                <a:ea typeface="Calibri" panose="020F0502020204030204" pitchFamily="34" charset="0"/>
                <a:cs typeface="Times New Roman" panose="02020603050405020304" pitchFamily="18" charset="0"/>
              </a:rPr>
              <a:t>and pollution, that oyster reef is now a distant memory and only a few flat oysters remain.</a:t>
            </a:r>
            <a:endParaRPr lang="en-GB" sz="2200" dirty="0">
              <a:latin typeface="+mn-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43500" y="1233644"/>
            <a:ext cx="6705600" cy="4476344"/>
          </a:xfrm>
          <a:prstGeom prst="rect">
            <a:avLst/>
          </a:prstGeom>
        </p:spPr>
      </p:pic>
      <p:pic>
        <p:nvPicPr>
          <p:cNvPr id="9" name="Picture 14">
            <a:extLst>
              <a:ext uri="{FF2B5EF4-FFF2-40B4-BE49-F238E27FC236}">
                <a16:creationId xmlns:a16="http://schemas.microsoft.com/office/drawing/2014/main" id="{F502B5D2-ADEA-4941-BEA3-22C81D042F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spTree>
    <p:extLst>
      <p:ext uri="{BB962C8B-B14F-4D97-AF65-F5344CB8AC3E}">
        <p14:creationId xmlns:p14="http://schemas.microsoft.com/office/powerpoint/2010/main" val="3189388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EB2128C9-F999-4E12-BA9C-92A4D2361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46166" y="1246459"/>
            <a:ext cx="5376031" cy="5173038"/>
          </a:xfrm>
        </p:spPr>
        <p:txBody>
          <a:bodyPr vert="horz" wrap="square" lIns="91440" tIns="45720" rIns="91440" bIns="45720" rtlCol="0" anchor="b">
            <a:noAutofit/>
          </a:bodyPr>
          <a:lstStyle/>
          <a:p>
            <a:r>
              <a:rPr lang="en-US" sz="4000" kern="1200" dirty="0">
                <a:solidFill>
                  <a:schemeClr val="tx1"/>
                </a:solidFill>
                <a:latin typeface="Adelle Rg" panose="02000503060000020004" pitchFamily="50" charset="0"/>
              </a:rPr>
              <a:t>Bringing oysters back to the Humber…</a:t>
            </a:r>
            <a:br>
              <a:rPr lang="en-US" sz="2100" kern="1200" dirty="0">
                <a:solidFill>
                  <a:schemeClr val="tx1"/>
                </a:solidFill>
                <a:latin typeface="+mj-lt"/>
                <a:ea typeface="+mj-ea"/>
                <a:cs typeface="+mj-cs"/>
              </a:rPr>
            </a:br>
            <a:br>
              <a:rPr lang="en-US" sz="1800" kern="1200" dirty="0">
                <a:solidFill>
                  <a:schemeClr val="tx1"/>
                </a:solidFill>
                <a:latin typeface="+mj-lt"/>
                <a:ea typeface="+mj-ea"/>
                <a:cs typeface="+mj-cs"/>
              </a:rPr>
            </a:br>
            <a:r>
              <a:rPr lang="en-US" sz="2200" kern="1200" dirty="0">
                <a:solidFill>
                  <a:schemeClr val="tx1"/>
                </a:solidFill>
                <a:latin typeface="+mn-lt"/>
                <a:ea typeface="+mj-ea"/>
                <a:cs typeface="+mj-cs"/>
              </a:rPr>
              <a:t>Luckily for Ollie and his friends, Yorkshire Wildlife Trust are working hard to bring oyster reefs back to the Humber estuary! </a:t>
            </a:r>
            <a:r>
              <a:rPr lang="en-US" sz="2200" dirty="0">
                <a:latin typeface="+mn-lt"/>
              </a:rPr>
              <a:t>Explore the process below that our expert team follow to restore oyster reefs at Spurn National Nature Reserve:</a:t>
            </a:r>
            <a:br>
              <a:rPr lang="en-US" sz="2200" kern="1200" dirty="0">
                <a:solidFill>
                  <a:schemeClr val="tx1"/>
                </a:solidFill>
                <a:latin typeface="+mn-lt"/>
                <a:ea typeface="+mj-ea"/>
                <a:cs typeface="+mj-cs"/>
              </a:rPr>
            </a:br>
            <a:br>
              <a:rPr lang="en-US" sz="2200" kern="1200" dirty="0">
                <a:solidFill>
                  <a:schemeClr val="tx1"/>
                </a:solidFill>
                <a:latin typeface="+mn-lt"/>
                <a:ea typeface="+mj-ea"/>
                <a:cs typeface="+mj-cs"/>
              </a:rPr>
            </a:br>
            <a:r>
              <a:rPr lang="en-US" sz="2200" b="1" kern="1200" dirty="0">
                <a:solidFill>
                  <a:schemeClr val="tx1"/>
                </a:solidFill>
                <a:latin typeface="+mn-lt"/>
                <a:ea typeface="+mj-ea"/>
                <a:cs typeface="+mj-cs"/>
              </a:rPr>
              <a:t>Step 1:</a:t>
            </a:r>
            <a:r>
              <a:rPr lang="en-US" sz="2200" kern="1200" dirty="0">
                <a:solidFill>
                  <a:schemeClr val="tx1"/>
                </a:solidFill>
                <a:latin typeface="+mn-lt"/>
                <a:ea typeface="+mj-ea"/>
                <a:cs typeface="+mj-cs"/>
              </a:rPr>
              <a:t> 100,000 young flat oysters </a:t>
            </a:r>
            <a:r>
              <a:rPr lang="en-US" sz="2200" dirty="0">
                <a:latin typeface="+mn-lt"/>
              </a:rPr>
              <a:t>were</a:t>
            </a:r>
            <a:r>
              <a:rPr lang="en-US" sz="2200" kern="1200" dirty="0">
                <a:solidFill>
                  <a:schemeClr val="tx1"/>
                </a:solidFill>
                <a:latin typeface="+mn-lt"/>
                <a:ea typeface="+mj-ea"/>
                <a:cs typeface="+mj-cs"/>
              </a:rPr>
              <a:t> brought over from the west coast of England</a:t>
            </a:r>
            <a:br>
              <a:rPr lang="en-US" sz="2200" kern="1200" dirty="0">
                <a:solidFill>
                  <a:schemeClr val="tx1"/>
                </a:solidFill>
                <a:latin typeface="+mn-lt"/>
                <a:ea typeface="+mj-ea"/>
                <a:cs typeface="+mj-cs"/>
              </a:rPr>
            </a:br>
            <a:br>
              <a:rPr lang="en-US" sz="2200" kern="1200" dirty="0">
                <a:solidFill>
                  <a:schemeClr val="tx1"/>
                </a:solidFill>
                <a:latin typeface="+mn-lt"/>
                <a:ea typeface="+mj-ea"/>
                <a:cs typeface="+mj-cs"/>
              </a:rPr>
            </a:br>
            <a:r>
              <a:rPr lang="en-US" sz="2200" b="1" kern="1200" dirty="0">
                <a:solidFill>
                  <a:schemeClr val="tx1"/>
                </a:solidFill>
                <a:latin typeface="+mn-lt"/>
                <a:ea typeface="+mj-ea"/>
                <a:cs typeface="+mj-cs"/>
              </a:rPr>
              <a:t>Step 2: </a:t>
            </a:r>
            <a:r>
              <a:rPr lang="en-GB" sz="2200" dirty="0">
                <a:effectLst/>
                <a:latin typeface="+mn-lt"/>
                <a:ea typeface="Calibri" panose="020F0502020204030204" pitchFamily="34" charset="0"/>
              </a:rPr>
              <a:t>The oysters were cleaned and checked to make sure that they weren’t carrying any unwanted organisms</a:t>
            </a:r>
            <a:endParaRPr lang="en-US" sz="2200" kern="1200" dirty="0">
              <a:solidFill>
                <a:schemeClr val="tx1"/>
              </a:solidFill>
              <a:latin typeface="+mn-lt"/>
              <a:ea typeface="+mj-ea"/>
              <a:cs typeface="+mj-cs"/>
            </a:endParaRPr>
          </a:p>
        </p:txBody>
      </p:sp>
      <p:pic>
        <p:nvPicPr>
          <p:cNvPr id="10" name="Picture 9" descr="A picture containing person, grass&#10;&#10;Description automatically generated">
            <a:extLst>
              <a:ext uri="{FF2B5EF4-FFF2-40B4-BE49-F238E27FC236}">
                <a16:creationId xmlns:a16="http://schemas.microsoft.com/office/drawing/2014/main" id="{F40AE961-744A-49C9-B047-BE94183497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044" r="2546" b="-5"/>
          <a:stretch/>
        </p:blipFill>
        <p:spPr>
          <a:xfrm>
            <a:off x="5989579" y="10"/>
            <a:ext cx="3017520" cy="222797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961" b="-1"/>
          <a:stretch/>
        </p:blipFill>
        <p:spPr>
          <a:xfrm>
            <a:off x="5989579" y="2416031"/>
            <a:ext cx="3017520" cy="2033768"/>
          </a:xfrm>
          <a:prstGeom prst="rect">
            <a:avLst/>
          </a:prstGeom>
        </p:spPr>
      </p:pic>
      <p:pic>
        <p:nvPicPr>
          <p:cNvPr id="12" name="Picture 11" descr="A picture containing grass, outdoor, person, sky&#10;&#10;Description automatically generated">
            <a:extLst>
              <a:ext uri="{FF2B5EF4-FFF2-40B4-BE49-F238E27FC236}">
                <a16:creationId xmlns:a16="http://schemas.microsoft.com/office/drawing/2014/main" id="{7EC73DC8-17DA-4C1F-828F-9F37BABD88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605" r="4" b="4945"/>
          <a:stretch/>
        </p:blipFill>
        <p:spPr>
          <a:xfrm>
            <a:off x="9174480" y="-2"/>
            <a:ext cx="3017520" cy="3908250"/>
          </a:xfrm>
          <a:prstGeom prst="rect">
            <a:avLst/>
          </a:prstGeom>
        </p:spPr>
      </p:pic>
      <p:pic>
        <p:nvPicPr>
          <p:cNvPr id="7" name="Picture 6">
            <a:extLst>
              <a:ext uri="{FF2B5EF4-FFF2-40B4-BE49-F238E27FC236}">
                <a16:creationId xmlns:a16="http://schemas.microsoft.com/office/drawing/2014/main" id="{D2888631-8D49-4344-850B-6B025D59DD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628" r="-5" b="-5"/>
          <a:stretch/>
        </p:blipFill>
        <p:spPr>
          <a:xfrm>
            <a:off x="5989579" y="4629236"/>
            <a:ext cx="3017520" cy="2228765"/>
          </a:xfrm>
          <a:prstGeom prst="rect">
            <a:avLst/>
          </a:prstGeom>
        </p:spPr>
      </p:pic>
      <p:pic>
        <p:nvPicPr>
          <p:cNvPr id="3" name="Picture 2" descr="A picture containing ground, outdoor, several&#10;&#10;Description automatically generated">
            <a:extLst>
              <a:ext uri="{FF2B5EF4-FFF2-40B4-BE49-F238E27FC236}">
                <a16:creationId xmlns:a16="http://schemas.microsoft.com/office/drawing/2014/main" id="{140207DB-542E-44B8-965C-8B0410D3EFA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208" r="15526" b="-3"/>
          <a:stretch/>
        </p:blipFill>
        <p:spPr>
          <a:xfrm>
            <a:off x="9174480" y="4070705"/>
            <a:ext cx="3017520" cy="2787295"/>
          </a:xfrm>
          <a:prstGeom prst="rect">
            <a:avLst/>
          </a:prstGeom>
        </p:spPr>
      </p:pic>
      <p:pic>
        <p:nvPicPr>
          <p:cNvPr id="9" name="Picture 14">
            <a:extLst>
              <a:ext uri="{FF2B5EF4-FFF2-40B4-BE49-F238E27FC236}">
                <a16:creationId xmlns:a16="http://schemas.microsoft.com/office/drawing/2014/main" id="{F502B5D2-ADEA-4941-BEA3-22C81D042F7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spTree>
    <p:extLst>
      <p:ext uri="{BB962C8B-B14F-4D97-AF65-F5344CB8AC3E}">
        <p14:creationId xmlns:p14="http://schemas.microsoft.com/office/powerpoint/2010/main" val="2634082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46167" y="1341184"/>
            <a:ext cx="5376031" cy="5078313"/>
          </a:xfrm>
        </p:spPr>
        <p:txBody>
          <a:bodyPr vert="horz" wrap="square" lIns="91440" tIns="45720" rIns="91440" bIns="45720" rtlCol="0" anchor="b">
            <a:spAutoFit/>
          </a:bodyPr>
          <a:lstStyle/>
          <a:p>
            <a:r>
              <a:rPr lang="en-GB" sz="2400" b="1" dirty="0">
                <a:effectLst/>
                <a:latin typeface="Calibri" panose="020F0502020204030204" pitchFamily="34" charset="0"/>
                <a:ea typeface="Calibri" panose="020F0502020204030204" pitchFamily="34" charset="0"/>
              </a:rPr>
              <a:t>Step 3: </a:t>
            </a:r>
            <a:r>
              <a:rPr lang="en-GB" sz="2400" dirty="0">
                <a:effectLst/>
                <a:latin typeface="Calibri" panose="020F0502020204030204" pitchFamily="34" charset="0"/>
                <a:ea typeface="Calibri" panose="020F0502020204030204" pitchFamily="34" charset="0"/>
              </a:rPr>
              <a:t>The oysters were quarantined in UV-treated seawater to make sure the water inside the oysters was clean</a:t>
            </a:r>
            <a:br>
              <a:rPr lang="en-GB" sz="2400" dirty="0">
                <a:effectLst/>
                <a:latin typeface="Calibri" panose="020F0502020204030204" pitchFamily="34" charset="0"/>
                <a:ea typeface="Calibri" panose="020F0502020204030204" pitchFamily="34" charset="0"/>
              </a:rPr>
            </a:br>
            <a:br>
              <a:rPr lang="en-GB" sz="2400" dirty="0">
                <a:effectLst/>
                <a:latin typeface="Calibri" panose="020F0502020204030204" pitchFamily="34" charset="0"/>
                <a:ea typeface="Calibri" panose="020F0502020204030204" pitchFamily="34" charset="0"/>
              </a:rPr>
            </a:br>
            <a:r>
              <a:rPr lang="en-GB" sz="2400" b="1" dirty="0">
                <a:effectLst/>
                <a:latin typeface="Calibri" panose="020F0502020204030204" pitchFamily="34" charset="0"/>
                <a:ea typeface="Calibri" panose="020F0502020204030204" pitchFamily="34" charset="0"/>
              </a:rPr>
              <a:t>Step 4: </a:t>
            </a:r>
            <a:r>
              <a:rPr lang="en-GB" sz="2400" dirty="0">
                <a:solidFill>
                  <a:srgbClr val="242424"/>
                </a:solidFill>
                <a:effectLst/>
                <a:latin typeface="Calibri" panose="020F0502020204030204" pitchFamily="34" charset="0"/>
                <a:ea typeface="Calibri" panose="020F0502020204030204" pitchFamily="34" charset="0"/>
              </a:rPr>
              <a:t>The oysters were then put to bed </a:t>
            </a:r>
            <a:r>
              <a:rPr lang="en-GB" sz="2400" dirty="0">
                <a:solidFill>
                  <a:srgbClr val="242424"/>
                </a:solidFill>
                <a:latin typeface="Calibri" panose="020F0502020204030204" pitchFamily="34" charset="0"/>
                <a:ea typeface="Calibri" panose="020F0502020204030204" pitchFamily="34" charset="0"/>
              </a:rPr>
              <a:t>in special </a:t>
            </a:r>
            <a:r>
              <a:rPr lang="en-GB" sz="2400" dirty="0">
                <a:solidFill>
                  <a:srgbClr val="242424"/>
                </a:solidFill>
                <a:effectLst/>
                <a:latin typeface="Calibri" panose="020F0502020204030204" pitchFamily="34" charset="0"/>
                <a:ea typeface="Calibri" panose="020F0502020204030204" pitchFamily="34" charset="0"/>
              </a:rPr>
              <a:t>boxes. This is to make sure </a:t>
            </a:r>
            <a:r>
              <a:rPr lang="en-GB" sz="2400" dirty="0">
                <a:solidFill>
                  <a:srgbClr val="242424"/>
                </a:solidFill>
                <a:latin typeface="Calibri" panose="020F0502020204030204" pitchFamily="34" charset="0"/>
                <a:ea typeface="Calibri" panose="020F0502020204030204" pitchFamily="34" charset="0"/>
              </a:rPr>
              <a:t>the </a:t>
            </a:r>
            <a:r>
              <a:rPr lang="en-GB" sz="2400" dirty="0">
                <a:solidFill>
                  <a:srgbClr val="242424"/>
                </a:solidFill>
                <a:effectLst/>
                <a:latin typeface="Calibri" panose="020F0502020204030204" pitchFamily="34" charset="0"/>
                <a:ea typeface="Calibri" panose="020F0502020204030204" pitchFamily="34" charset="0"/>
              </a:rPr>
              <a:t>oysters are safe and easy </a:t>
            </a:r>
            <a:r>
              <a:rPr lang="en-GB" sz="2400">
                <a:solidFill>
                  <a:srgbClr val="242424"/>
                </a:solidFill>
                <a:effectLst/>
                <a:latin typeface="Calibri" panose="020F0502020204030204" pitchFamily="34" charset="0"/>
                <a:ea typeface="Calibri" panose="020F0502020204030204" pitchFamily="34" charset="0"/>
              </a:rPr>
              <a:t>to monitor</a:t>
            </a:r>
            <a:br>
              <a:rPr lang="en-GB" sz="2400" dirty="0">
                <a:effectLst/>
                <a:latin typeface="Calibri" panose="020F0502020204030204" pitchFamily="34" charset="0"/>
                <a:ea typeface="Calibri" panose="020F0502020204030204" pitchFamily="34" charset="0"/>
              </a:rPr>
            </a:br>
            <a:br>
              <a:rPr lang="en-GB" sz="2400" dirty="0">
                <a:effectLst/>
                <a:latin typeface="Calibri" panose="020F0502020204030204" pitchFamily="34" charset="0"/>
                <a:ea typeface="Calibri" panose="020F0502020204030204" pitchFamily="34" charset="0"/>
              </a:rPr>
            </a:br>
            <a:r>
              <a:rPr lang="en-GB" sz="2400" b="1" dirty="0">
                <a:effectLst/>
                <a:latin typeface="Calibri" panose="020F0502020204030204" pitchFamily="34" charset="0"/>
                <a:ea typeface="Calibri" panose="020F0502020204030204" pitchFamily="34" charset="0"/>
              </a:rPr>
              <a:t>Step 5: </a:t>
            </a:r>
            <a:r>
              <a:rPr lang="en-GB" sz="2400" dirty="0">
                <a:effectLst/>
                <a:latin typeface="Calibri" panose="020F0502020204030204" pitchFamily="34" charset="0"/>
                <a:ea typeface="Calibri" panose="020F0502020204030204" pitchFamily="34" charset="0"/>
              </a:rPr>
              <a:t>Each month, ou</a:t>
            </a:r>
            <a:r>
              <a:rPr lang="en-GB" sz="2400" dirty="0">
                <a:latin typeface="Calibri" panose="020F0502020204030204" pitchFamily="34" charset="0"/>
                <a:ea typeface="Calibri" panose="020F0502020204030204" pitchFamily="34" charset="0"/>
              </a:rPr>
              <a:t>r expert team of marine biologists check the oysters’ health, weight </a:t>
            </a:r>
            <a:r>
              <a:rPr lang="en-GB" sz="2400">
                <a:latin typeface="Calibri" panose="020F0502020204030204" pitchFamily="34" charset="0"/>
                <a:ea typeface="Calibri" panose="020F0502020204030204" pitchFamily="34" charset="0"/>
              </a:rPr>
              <a:t>and growth.</a:t>
            </a:r>
            <a:br>
              <a:rPr lang="en-GB" sz="2400" dirty="0">
                <a:latin typeface="Calibri" panose="020F0502020204030204" pitchFamily="34" charset="0"/>
                <a:ea typeface="Calibri" panose="020F0502020204030204" pitchFamily="34" charset="0"/>
              </a:rPr>
            </a:br>
            <a:br>
              <a:rPr lang="en-GB" sz="2400" dirty="0">
                <a:latin typeface="Calibri" panose="020F0502020204030204" pitchFamily="34" charset="0"/>
                <a:ea typeface="Calibri" panose="020F0502020204030204" pitchFamily="34" charset="0"/>
              </a:rPr>
            </a:br>
            <a:r>
              <a:rPr lang="en-GB" sz="2400" dirty="0">
                <a:latin typeface="Calibri" panose="020F0502020204030204" pitchFamily="34" charset="0"/>
                <a:ea typeface="Calibri" panose="020F0502020204030204" pitchFamily="34" charset="0"/>
              </a:rPr>
              <a:t>Hopefully, one day, Ollie and his friends will be able to form a thriving reef in the Humber estuary once more!</a:t>
            </a:r>
            <a:endParaRPr lang="en-US" sz="1600" kern="1200" dirty="0">
              <a:solidFill>
                <a:schemeClr val="tx1"/>
              </a:solidFill>
              <a:latin typeface="+mn-lt"/>
              <a:ea typeface="+mj-ea"/>
              <a:cs typeface="+mj-cs"/>
            </a:endParaRPr>
          </a:p>
        </p:txBody>
      </p:sp>
      <p:pic>
        <p:nvPicPr>
          <p:cNvPr id="10" name="Picture 9" descr="A picture containing person, grass&#10;&#10;Description automatically generated">
            <a:extLst>
              <a:ext uri="{FF2B5EF4-FFF2-40B4-BE49-F238E27FC236}">
                <a16:creationId xmlns:a16="http://schemas.microsoft.com/office/drawing/2014/main" id="{F40AE961-744A-49C9-B047-BE94183497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044" r="2546" b="-5"/>
          <a:stretch/>
        </p:blipFill>
        <p:spPr>
          <a:xfrm>
            <a:off x="5989579" y="10"/>
            <a:ext cx="3017520" cy="222797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961" b="-1"/>
          <a:stretch/>
        </p:blipFill>
        <p:spPr>
          <a:xfrm>
            <a:off x="5989579" y="2416031"/>
            <a:ext cx="3017520" cy="2033768"/>
          </a:xfrm>
          <a:prstGeom prst="rect">
            <a:avLst/>
          </a:prstGeom>
        </p:spPr>
      </p:pic>
      <p:pic>
        <p:nvPicPr>
          <p:cNvPr id="12" name="Picture 11" descr="A picture containing grass, outdoor, person, sky&#10;&#10;Description automatically generated">
            <a:extLst>
              <a:ext uri="{FF2B5EF4-FFF2-40B4-BE49-F238E27FC236}">
                <a16:creationId xmlns:a16="http://schemas.microsoft.com/office/drawing/2014/main" id="{7EC73DC8-17DA-4C1F-828F-9F37BABD88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605" r="4" b="4945"/>
          <a:stretch/>
        </p:blipFill>
        <p:spPr>
          <a:xfrm>
            <a:off x="9174480" y="-2"/>
            <a:ext cx="3017520" cy="3908250"/>
          </a:xfrm>
          <a:prstGeom prst="rect">
            <a:avLst/>
          </a:prstGeom>
        </p:spPr>
      </p:pic>
      <p:pic>
        <p:nvPicPr>
          <p:cNvPr id="7" name="Picture 6">
            <a:extLst>
              <a:ext uri="{FF2B5EF4-FFF2-40B4-BE49-F238E27FC236}">
                <a16:creationId xmlns:a16="http://schemas.microsoft.com/office/drawing/2014/main" id="{D2888631-8D49-4344-850B-6B025D59DD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628" r="-5" b="-5"/>
          <a:stretch/>
        </p:blipFill>
        <p:spPr>
          <a:xfrm>
            <a:off x="5989579" y="4629236"/>
            <a:ext cx="3017520" cy="2228765"/>
          </a:xfrm>
          <a:prstGeom prst="rect">
            <a:avLst/>
          </a:prstGeom>
        </p:spPr>
      </p:pic>
      <p:pic>
        <p:nvPicPr>
          <p:cNvPr id="3" name="Picture 2" descr="A picture containing ground, outdoor, several&#10;&#10;Description automatically generated">
            <a:extLst>
              <a:ext uri="{FF2B5EF4-FFF2-40B4-BE49-F238E27FC236}">
                <a16:creationId xmlns:a16="http://schemas.microsoft.com/office/drawing/2014/main" id="{140207DB-542E-44B8-965C-8B0410D3EFA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208" r="15526" b="-3"/>
          <a:stretch/>
        </p:blipFill>
        <p:spPr>
          <a:xfrm>
            <a:off x="9174480" y="4070705"/>
            <a:ext cx="3017520" cy="2787295"/>
          </a:xfrm>
          <a:prstGeom prst="rect">
            <a:avLst/>
          </a:prstGeom>
        </p:spPr>
      </p:pic>
      <p:pic>
        <p:nvPicPr>
          <p:cNvPr id="9" name="Picture 14">
            <a:extLst>
              <a:ext uri="{FF2B5EF4-FFF2-40B4-BE49-F238E27FC236}">
                <a16:creationId xmlns:a16="http://schemas.microsoft.com/office/drawing/2014/main" id="{F502B5D2-ADEA-4941-BEA3-22C81D042F7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spTree>
    <p:extLst>
      <p:ext uri="{BB962C8B-B14F-4D97-AF65-F5344CB8AC3E}">
        <p14:creationId xmlns:p14="http://schemas.microsoft.com/office/powerpoint/2010/main" val="1130029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A8CA1E-7715-43AA-BBCB-73E63552EF7D}"/>
              </a:ext>
            </a:extLst>
          </p:cNvPr>
          <p:cNvSpPr txBox="1"/>
          <p:nvPr/>
        </p:nvSpPr>
        <p:spPr>
          <a:xfrm>
            <a:off x="386080" y="4114800"/>
            <a:ext cx="11511280" cy="1015663"/>
          </a:xfrm>
          <a:prstGeom prst="rect">
            <a:avLst/>
          </a:prstGeom>
          <a:noFill/>
        </p:spPr>
        <p:txBody>
          <a:bodyPr wrap="square" rtlCol="0">
            <a:spAutoFit/>
          </a:bodyPr>
          <a:lstStyle/>
          <a:p>
            <a:pPr algn="ctr"/>
            <a:r>
              <a:rPr lang="en-GB" sz="3000" dirty="0"/>
              <a:t>Hopefully you’ve learnt lots about oysters and why they </a:t>
            </a:r>
            <a:r>
              <a:rPr lang="en-GB" sz="3000"/>
              <a:t>are superheroes </a:t>
            </a:r>
            <a:r>
              <a:rPr lang="en-GB" sz="3000" dirty="0"/>
              <a:t>of the sea. Now have a go at the quiz and the practical activity!</a:t>
            </a:r>
          </a:p>
        </p:txBody>
      </p:sp>
    </p:spTree>
    <p:extLst>
      <p:ext uri="{BB962C8B-B14F-4D97-AF65-F5344CB8AC3E}">
        <p14:creationId xmlns:p14="http://schemas.microsoft.com/office/powerpoint/2010/main" val="3021255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49620" y="1635205"/>
            <a:ext cx="10492759" cy="4216539"/>
          </a:xfrm>
        </p:spPr>
        <p:txBody>
          <a:bodyPr>
            <a:spAutoFit/>
          </a:bodyPr>
          <a:lstStyle/>
          <a:p>
            <a:pPr algn="l">
              <a:lnSpc>
                <a:spcPct val="100000"/>
              </a:lnSpc>
            </a:pPr>
            <a:r>
              <a:rPr lang="en-GB" dirty="0">
                <a:latin typeface="Adelle Rg" panose="02000503060000020004" pitchFamily="50" charset="0"/>
              </a:rPr>
              <a:t>Learning Outcomes</a:t>
            </a:r>
            <a:br>
              <a:rPr lang="en-GB" sz="3200" b="1" dirty="0">
                <a:latin typeface="Adelle Rg" panose="02000503060000020004" pitchFamily="50" charset="0"/>
              </a:rPr>
            </a:br>
            <a:br>
              <a:rPr lang="en-GB" dirty="0">
                <a:latin typeface="Adelle Rg" panose="02000503060000020004" pitchFamily="50" charset="0"/>
              </a:rPr>
            </a:br>
            <a:r>
              <a:rPr lang="en-GB" sz="3600" dirty="0">
                <a:latin typeface="+mn-lt"/>
              </a:rPr>
              <a:t>By the end of today, you should be able to:</a:t>
            </a:r>
            <a:br>
              <a:rPr lang="en-GB" sz="3600" dirty="0">
                <a:latin typeface="Adelle Rg" panose="02000503060000020004" pitchFamily="50" charset="0"/>
              </a:rPr>
            </a:br>
            <a:r>
              <a:rPr lang="en-GB" sz="3600" dirty="0">
                <a:solidFill>
                  <a:srgbClr val="CDD122"/>
                </a:solidFill>
                <a:latin typeface="Wingdings" panose="05000000000000000000" pitchFamily="2" charset="2"/>
              </a:rPr>
              <a:t>n</a:t>
            </a:r>
            <a:r>
              <a:rPr lang="en-GB" sz="3600" dirty="0"/>
              <a:t> 	</a:t>
            </a:r>
            <a:r>
              <a:rPr lang="en-GB" sz="3600" dirty="0">
                <a:latin typeface="+mn-lt"/>
              </a:rPr>
              <a:t>Describe what an oyster is</a:t>
            </a:r>
            <a:br>
              <a:rPr lang="en-GB" sz="3600" dirty="0">
                <a:latin typeface="Calibri" panose="020F0502020204030204" pitchFamily="34" charset="0"/>
              </a:rPr>
            </a:br>
            <a:r>
              <a:rPr lang="en-GB" sz="3600" dirty="0">
                <a:solidFill>
                  <a:srgbClr val="CDD122"/>
                </a:solidFill>
                <a:latin typeface="Wingdings" panose="05000000000000000000" pitchFamily="2" charset="2"/>
              </a:rPr>
              <a:t>n</a:t>
            </a:r>
            <a:r>
              <a:rPr lang="en-GB" sz="3600" dirty="0">
                <a:solidFill>
                  <a:schemeClr val="accent1">
                    <a:lumMod val="40000"/>
                    <a:lumOff val="60000"/>
                  </a:schemeClr>
                </a:solidFill>
              </a:rPr>
              <a:t> 	</a:t>
            </a:r>
            <a:r>
              <a:rPr lang="en-GB" sz="3600" dirty="0">
                <a:latin typeface="+mn-lt"/>
              </a:rPr>
              <a:t>Explain how an oyster reproduces</a:t>
            </a:r>
            <a:br>
              <a:rPr lang="en-GB" sz="3600" dirty="0">
                <a:solidFill>
                  <a:schemeClr val="accent1">
                    <a:lumMod val="40000"/>
                    <a:lumOff val="60000"/>
                  </a:schemeClr>
                </a:solidFill>
              </a:rPr>
            </a:br>
            <a:r>
              <a:rPr lang="en-GB" sz="3600" dirty="0">
                <a:solidFill>
                  <a:srgbClr val="CDD122"/>
                </a:solidFill>
                <a:latin typeface="Wingdings" panose="05000000000000000000" pitchFamily="2" charset="2"/>
              </a:rPr>
              <a:t>n</a:t>
            </a:r>
            <a:r>
              <a:rPr lang="en-GB" sz="3600" dirty="0">
                <a:solidFill>
                  <a:schemeClr val="accent1">
                    <a:lumMod val="40000"/>
                    <a:lumOff val="60000"/>
                  </a:schemeClr>
                </a:solidFill>
              </a:rPr>
              <a:t> 	</a:t>
            </a:r>
            <a:r>
              <a:rPr lang="en-GB" sz="3600" dirty="0">
                <a:latin typeface="Calibri" panose="020F0502020204030204" pitchFamily="34" charset="0"/>
              </a:rPr>
              <a:t>Discuss why oysters and oyster reefs are important 	to an ecosystem</a:t>
            </a:r>
            <a:endParaRPr lang="en-GB" sz="3200" dirty="0">
              <a:latin typeface="Calibri" panose="020F0502020204030204" pitchFamily="34" charset="0"/>
            </a:endParaRPr>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spTree>
    <p:extLst>
      <p:ext uri="{BB962C8B-B14F-4D97-AF65-F5344CB8AC3E}">
        <p14:creationId xmlns:p14="http://schemas.microsoft.com/office/powerpoint/2010/main" val="3158923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64049" y="1614468"/>
            <a:ext cx="6705600" cy="4476344"/>
          </a:xfrm>
          <a:prstGeom prst="rect">
            <a:avLst/>
          </a:prstGeom>
        </p:spPr>
      </p:pic>
      <p:pic>
        <p:nvPicPr>
          <p:cNvPr id="9" name="Picture 14">
            <a:extLst>
              <a:ext uri="{FF2B5EF4-FFF2-40B4-BE49-F238E27FC236}">
                <a16:creationId xmlns:a16="http://schemas.microsoft.com/office/drawing/2014/main" id="{F502B5D2-ADEA-4941-BEA3-22C81D042F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sp>
        <p:nvSpPr>
          <p:cNvPr id="7" name="Title 1">
            <a:extLst>
              <a:ext uri="{FF2B5EF4-FFF2-40B4-BE49-F238E27FC236}">
                <a16:creationId xmlns:a16="http://schemas.microsoft.com/office/drawing/2014/main" id="{17BCF2E7-1727-4BBA-8145-DC83254D9172}"/>
              </a:ext>
            </a:extLst>
          </p:cNvPr>
          <p:cNvSpPr txBox="1">
            <a:spLocks/>
          </p:cNvSpPr>
          <p:nvPr/>
        </p:nvSpPr>
        <p:spPr>
          <a:xfrm>
            <a:off x="446166" y="1244234"/>
            <a:ext cx="4456035" cy="5216813"/>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900" dirty="0">
                <a:latin typeface="Adelle Rg" panose="02000503060000020004" pitchFamily="50" charset="0"/>
              </a:rPr>
              <a:t>What is an oyster?</a:t>
            </a:r>
            <a:br>
              <a:rPr lang="en-GB" sz="2400" dirty="0">
                <a:latin typeface="Adelle Rg" panose="02000503060000020004" pitchFamily="50" charset="0"/>
              </a:rPr>
            </a:br>
            <a:br>
              <a:rPr lang="en-GB" sz="2200" dirty="0">
                <a:latin typeface="Adelle Rg" panose="02000503060000020004" pitchFamily="50" charset="0"/>
              </a:rPr>
            </a:br>
            <a:r>
              <a:rPr lang="en-GB" sz="2400" dirty="0">
                <a:solidFill>
                  <a:srgbClr val="CDD122"/>
                </a:solidFill>
                <a:latin typeface="Wingdings" panose="05000000000000000000" pitchFamily="2" charset="2"/>
              </a:rPr>
              <a:t>n </a:t>
            </a:r>
            <a:r>
              <a:rPr lang="en-GB" sz="2400" dirty="0">
                <a:latin typeface="Calibri" panose="020F0502020204030204" pitchFamily="34" charset="0"/>
                <a:ea typeface="Calibri" panose="020F0502020204030204" pitchFamily="34" charset="0"/>
                <a:cs typeface="Times New Roman" panose="02020603050405020304" pitchFamily="18" charset="0"/>
              </a:rPr>
              <a:t>An oyster is a type of </a:t>
            </a:r>
            <a:r>
              <a:rPr lang="en-GB" sz="2400" b="1" dirty="0">
                <a:latin typeface="Calibri" panose="020F0502020204030204" pitchFamily="34" charset="0"/>
                <a:ea typeface="Calibri" panose="020F0502020204030204" pitchFamily="34" charset="0"/>
                <a:cs typeface="Times New Roman" panose="02020603050405020304" pitchFamily="18" charset="0"/>
              </a:rPr>
              <a:t>soft-bodied invertebrate</a:t>
            </a:r>
            <a:r>
              <a:rPr lang="en-GB" sz="2400" dirty="0">
                <a:latin typeface="Calibri" panose="020F0502020204030204" pitchFamily="34" charset="0"/>
                <a:ea typeface="Calibri" panose="020F0502020204030204" pitchFamily="34" charset="0"/>
                <a:cs typeface="Times New Roman" panose="02020603050405020304" pitchFamily="18" charset="0"/>
              </a:rPr>
              <a:t>, known as a mollusc. This means that oysters </a:t>
            </a:r>
            <a:r>
              <a:rPr lang="en-GB" sz="2400" b="1" dirty="0">
                <a:latin typeface="Calibri" panose="020F0502020204030204" pitchFamily="34" charset="0"/>
                <a:ea typeface="Calibri" panose="020F0502020204030204" pitchFamily="34" charset="0"/>
                <a:cs typeface="Times New Roman" panose="02020603050405020304" pitchFamily="18" charset="0"/>
              </a:rPr>
              <a:t>don’t have a backbone</a:t>
            </a:r>
            <a:br>
              <a:rPr lang="en-GB" sz="2400" dirty="0">
                <a:latin typeface="Calibri" panose="020F0502020204030204" pitchFamily="34" charset="0"/>
                <a:ea typeface="Calibri" panose="020F0502020204030204" pitchFamily="34" charset="0"/>
                <a:cs typeface="Times New Roman" panose="02020603050405020304" pitchFamily="18" charset="0"/>
              </a:rPr>
            </a:br>
            <a:br>
              <a:rPr lang="en-GB" sz="2400" dirty="0">
                <a:latin typeface="Calibri" panose="020F0502020204030204" pitchFamily="34" charset="0"/>
                <a:ea typeface="Calibri" panose="020F0502020204030204" pitchFamily="34" charset="0"/>
                <a:cs typeface="Times New Roman" panose="02020603050405020304" pitchFamily="18" charset="0"/>
              </a:rPr>
            </a:br>
            <a:r>
              <a:rPr lang="en-GB" sz="2400" dirty="0">
                <a:solidFill>
                  <a:srgbClr val="CDD122"/>
                </a:solidFill>
                <a:latin typeface="Wingdings" panose="05000000000000000000" pitchFamily="2" charset="2"/>
              </a:rPr>
              <a:t>n </a:t>
            </a:r>
            <a:r>
              <a:rPr lang="en-GB" sz="2400" dirty="0">
                <a:latin typeface="Calibri" panose="020F0502020204030204" pitchFamily="34" charset="0"/>
                <a:ea typeface="Calibri" panose="020F0502020204030204" pitchFamily="34" charset="0"/>
                <a:cs typeface="Times New Roman" panose="02020603050405020304" pitchFamily="18" charset="0"/>
              </a:rPr>
              <a:t>Some other animals classed as molluscs are mussels, squid, octopuses and sea snails</a:t>
            </a:r>
            <a:br>
              <a:rPr lang="en-GB" sz="2400" dirty="0">
                <a:latin typeface="Calibri" panose="020F0502020204030204" pitchFamily="34" charset="0"/>
                <a:ea typeface="Calibri" panose="020F0502020204030204" pitchFamily="34" charset="0"/>
                <a:cs typeface="Times New Roman" panose="02020603050405020304" pitchFamily="18" charset="0"/>
              </a:rPr>
            </a:br>
            <a:br>
              <a:rPr lang="en-GB" sz="2400" dirty="0">
                <a:latin typeface="Calibri" panose="020F0502020204030204" pitchFamily="34" charset="0"/>
                <a:ea typeface="Calibri" panose="020F0502020204030204" pitchFamily="34" charset="0"/>
                <a:cs typeface="Times New Roman" panose="02020603050405020304" pitchFamily="18" charset="0"/>
              </a:rPr>
            </a:br>
            <a:r>
              <a:rPr lang="en-GB" sz="2400" dirty="0">
                <a:solidFill>
                  <a:srgbClr val="CDD122"/>
                </a:solidFill>
                <a:latin typeface="Wingdings" panose="05000000000000000000" pitchFamily="2" charset="2"/>
              </a:rPr>
              <a:t>n </a:t>
            </a:r>
            <a:r>
              <a:rPr lang="en-GB" sz="2400" dirty="0">
                <a:latin typeface="Calibri" panose="020F0502020204030204" pitchFamily="34" charset="0"/>
                <a:ea typeface="Calibri" panose="020F0502020204030204" pitchFamily="34" charset="0"/>
                <a:cs typeface="Times New Roman" panose="02020603050405020304" pitchFamily="18" charset="0"/>
              </a:rPr>
              <a:t>Oysters have two shells. One shell is rounded, while the other is flat like a lid. The shells protect the fleshy oyster living inside.</a:t>
            </a:r>
            <a:endParaRPr lang="en-GB" sz="2400" dirty="0">
              <a:latin typeface="Calibri" panose="020F0502020204030204" pitchFamily="34" charset="0"/>
            </a:endParaRPr>
          </a:p>
        </p:txBody>
      </p:sp>
    </p:spTree>
    <p:extLst>
      <p:ext uri="{BB962C8B-B14F-4D97-AF65-F5344CB8AC3E}">
        <p14:creationId xmlns:p14="http://schemas.microsoft.com/office/powerpoint/2010/main" val="183159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64049" y="1614468"/>
            <a:ext cx="6705600" cy="4476344"/>
          </a:xfrm>
          <a:prstGeom prst="rect">
            <a:avLst/>
          </a:prstGeom>
        </p:spPr>
      </p:pic>
      <p:pic>
        <p:nvPicPr>
          <p:cNvPr id="9" name="Picture 14">
            <a:extLst>
              <a:ext uri="{FF2B5EF4-FFF2-40B4-BE49-F238E27FC236}">
                <a16:creationId xmlns:a16="http://schemas.microsoft.com/office/drawing/2014/main" id="{F502B5D2-ADEA-4941-BEA3-22C81D042F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sp>
        <p:nvSpPr>
          <p:cNvPr id="7" name="Title 1">
            <a:extLst>
              <a:ext uri="{FF2B5EF4-FFF2-40B4-BE49-F238E27FC236}">
                <a16:creationId xmlns:a16="http://schemas.microsoft.com/office/drawing/2014/main" id="{17BCF2E7-1727-4BBA-8145-DC83254D9172}"/>
              </a:ext>
            </a:extLst>
          </p:cNvPr>
          <p:cNvSpPr txBox="1">
            <a:spLocks/>
          </p:cNvSpPr>
          <p:nvPr/>
        </p:nvSpPr>
        <p:spPr>
          <a:xfrm>
            <a:off x="446166" y="1202684"/>
            <a:ext cx="4456035" cy="529991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Adelle Rg" panose="02000503060000020004" pitchFamily="50" charset="0"/>
              </a:rPr>
              <a:t>Flat oysters</a:t>
            </a:r>
            <a:br>
              <a:rPr lang="en-GB" sz="2400" dirty="0">
                <a:latin typeface="Adelle Rg" panose="02000503060000020004" pitchFamily="50" charset="0"/>
              </a:rPr>
            </a:br>
            <a:br>
              <a:rPr lang="en-GB" sz="2400" dirty="0">
                <a:latin typeface="Adelle Rg" panose="02000503060000020004" pitchFamily="50" charset="0"/>
              </a:rPr>
            </a:br>
            <a:r>
              <a:rPr lang="en-GB" sz="2200" dirty="0">
                <a:solidFill>
                  <a:srgbClr val="CDD122"/>
                </a:solidFill>
                <a:latin typeface="Wingdings" panose="05000000000000000000" pitchFamily="2" charset="2"/>
              </a:rPr>
              <a:t>n </a:t>
            </a:r>
            <a:r>
              <a:rPr lang="en-GB" sz="2200" dirty="0">
                <a:latin typeface="Calibri" panose="020F0502020204030204" pitchFamily="34" charset="0"/>
                <a:cs typeface="Times New Roman" panose="02020603050405020304" pitchFamily="18" charset="0"/>
              </a:rPr>
              <a:t>T</a:t>
            </a:r>
            <a:r>
              <a:rPr lang="en-GB" sz="2200" dirty="0">
                <a:effectLst/>
                <a:latin typeface="Calibri" panose="020F0502020204030204" pitchFamily="34" charset="0"/>
                <a:ea typeface="Calibri" panose="020F0502020204030204" pitchFamily="34" charset="0"/>
                <a:cs typeface="Times New Roman" panose="02020603050405020304" pitchFamily="18" charset="0"/>
              </a:rPr>
              <a:t>he flat oyster is the only species of oyster native to the UK</a:t>
            </a:r>
            <a:br>
              <a:rPr lang="en-GB" sz="2200" dirty="0">
                <a:latin typeface="Calibri" panose="020F0502020204030204" pitchFamily="34" charset="0"/>
                <a:ea typeface="Calibri" panose="020F0502020204030204" pitchFamily="34" charset="0"/>
                <a:cs typeface="Times New Roman" panose="02020603050405020304" pitchFamily="18" charset="0"/>
              </a:rPr>
            </a:br>
            <a:br>
              <a:rPr lang="en-GB" sz="2200" dirty="0">
                <a:latin typeface="Calibri" panose="020F0502020204030204" pitchFamily="34" charset="0"/>
                <a:ea typeface="Calibri" panose="020F0502020204030204" pitchFamily="34" charset="0"/>
                <a:cs typeface="Times New Roman" panose="02020603050405020304" pitchFamily="18" charset="0"/>
              </a:rPr>
            </a:br>
            <a:r>
              <a:rPr lang="en-GB" sz="2200" dirty="0">
                <a:solidFill>
                  <a:srgbClr val="CDD122"/>
                </a:solidFill>
                <a:latin typeface="Wingdings" panose="05000000000000000000" pitchFamily="2" charset="2"/>
              </a:rPr>
              <a:t>n </a:t>
            </a:r>
            <a:r>
              <a:rPr lang="en-GB" sz="2200" dirty="0">
                <a:effectLst/>
                <a:latin typeface="Calibri" panose="020F0502020204030204" pitchFamily="34" charset="0"/>
                <a:ea typeface="Calibri" panose="020F0502020204030204" pitchFamily="34" charset="0"/>
                <a:cs typeface="Times New Roman" panose="02020603050405020304" pitchFamily="18" charset="0"/>
              </a:rPr>
              <a:t>Flat oysters have a rounded, flattened, rough shell that can vary in colour but are usually pale with brown or green mottling</a:t>
            </a:r>
            <a:br>
              <a:rPr lang="en-GB" sz="2200" dirty="0">
                <a:latin typeface="Calibri" panose="020F0502020204030204" pitchFamily="34" charset="0"/>
                <a:ea typeface="Calibri" panose="020F0502020204030204" pitchFamily="34" charset="0"/>
                <a:cs typeface="Times New Roman" panose="02020603050405020304" pitchFamily="18" charset="0"/>
              </a:rPr>
            </a:br>
            <a:br>
              <a:rPr lang="en-GB" sz="2200" dirty="0">
                <a:solidFill>
                  <a:schemeClr val="tx1">
                    <a:lumMod val="95000"/>
                    <a:lumOff val="5000"/>
                  </a:schemeClr>
                </a:solidFill>
                <a:latin typeface="Calibri" panose="020F0502020204030204" pitchFamily="34" charset="0"/>
              </a:rPr>
            </a:br>
            <a:r>
              <a:rPr lang="en-GB" sz="2200" dirty="0">
                <a:solidFill>
                  <a:srgbClr val="CDD122"/>
                </a:solidFill>
                <a:latin typeface="Wingdings" panose="05000000000000000000" pitchFamily="2" charset="2"/>
              </a:rPr>
              <a:t>n </a:t>
            </a:r>
            <a:r>
              <a:rPr lang="en-GB" sz="2200" dirty="0">
                <a:effectLst/>
                <a:latin typeface="Calibri" panose="020F0502020204030204" pitchFamily="34" charset="0"/>
                <a:ea typeface="Calibri" panose="020F0502020204030204" pitchFamily="34" charset="0"/>
                <a:cs typeface="Times New Roman" panose="02020603050405020304" pitchFamily="18" charset="0"/>
              </a:rPr>
              <a:t>The outside of the oyster shell has growth lines, while the inside of the shell is smooth and pearly white </a:t>
            </a:r>
            <a:br>
              <a:rPr lang="en-GB" sz="2200" dirty="0">
                <a:latin typeface="Calibri" panose="020F0502020204030204" pitchFamily="34" charset="0"/>
                <a:ea typeface="Calibri" panose="020F0502020204030204" pitchFamily="34" charset="0"/>
                <a:cs typeface="Times New Roman" panose="02020603050405020304" pitchFamily="18" charset="0"/>
              </a:rPr>
            </a:br>
            <a:br>
              <a:rPr lang="en-GB" sz="2200" dirty="0">
                <a:latin typeface="Calibri" panose="020F0502020204030204" pitchFamily="34" charset="0"/>
                <a:ea typeface="Calibri" panose="020F0502020204030204" pitchFamily="34" charset="0"/>
                <a:cs typeface="Times New Roman" panose="02020603050405020304" pitchFamily="18" charset="0"/>
              </a:rPr>
            </a:br>
            <a:r>
              <a:rPr lang="en-GB" sz="2200" dirty="0">
                <a:solidFill>
                  <a:srgbClr val="CDD122"/>
                </a:solidFill>
                <a:latin typeface="Wingdings" panose="05000000000000000000" pitchFamily="2" charset="2"/>
              </a:rPr>
              <a:t>n </a:t>
            </a:r>
            <a:r>
              <a:rPr lang="en-GB" sz="2200" dirty="0">
                <a:effectLst/>
                <a:latin typeface="Calibri" panose="020F0502020204030204" pitchFamily="34" charset="0"/>
                <a:ea typeface="Calibri" panose="020F0502020204030204" pitchFamily="34" charset="0"/>
                <a:cs typeface="Times New Roman" panose="02020603050405020304" pitchFamily="18" charset="0"/>
              </a:rPr>
              <a:t>They live on the seabed in shallow </a:t>
            </a:r>
            <a:r>
              <a:rPr lang="en-GB" sz="2200" dirty="0">
                <a:latin typeface="Calibri" panose="020F0502020204030204" pitchFamily="34" charset="0"/>
                <a:ea typeface="Calibri" panose="020F0502020204030204" pitchFamily="34" charset="0"/>
                <a:cs typeface="Times New Roman" panose="02020603050405020304" pitchFamily="18" charset="0"/>
              </a:rPr>
              <a:t>seawater</a:t>
            </a:r>
            <a:r>
              <a:rPr lang="en-GB" sz="2200" dirty="0">
                <a:effectLst/>
                <a:latin typeface="Calibri" panose="020F0502020204030204" pitchFamily="34" charset="0"/>
                <a:ea typeface="Calibri" panose="020F0502020204030204" pitchFamily="34" charset="0"/>
                <a:cs typeface="Times New Roman" panose="02020603050405020304" pitchFamily="18" charset="0"/>
              </a:rPr>
              <a:t> and estuaries.</a:t>
            </a:r>
          </a:p>
        </p:txBody>
      </p:sp>
    </p:spTree>
    <p:extLst>
      <p:ext uri="{BB962C8B-B14F-4D97-AF65-F5344CB8AC3E}">
        <p14:creationId xmlns:p14="http://schemas.microsoft.com/office/powerpoint/2010/main" val="361685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ADCB1A93-0D08-4AD5-8107-D076FC6DA5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1962" b="-1"/>
          <a:stretch/>
        </p:blipFill>
        <p:spPr>
          <a:xfrm>
            <a:off x="5577841" y="10"/>
            <a:ext cx="6614160"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9" name="Picture 14">
            <a:extLst>
              <a:ext uri="{FF2B5EF4-FFF2-40B4-BE49-F238E27FC236}">
                <a16:creationId xmlns:a16="http://schemas.microsoft.com/office/drawing/2014/main" id="{F502B5D2-ADEA-4941-BEA3-22C81D042F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sp>
        <p:nvSpPr>
          <p:cNvPr id="6" name="Title 1">
            <a:extLst>
              <a:ext uri="{FF2B5EF4-FFF2-40B4-BE49-F238E27FC236}">
                <a16:creationId xmlns:a16="http://schemas.microsoft.com/office/drawing/2014/main" id="{CEC37468-303A-4B50-9DFD-3DCA17623A0B}"/>
              </a:ext>
            </a:extLst>
          </p:cNvPr>
          <p:cNvSpPr txBox="1">
            <a:spLocks/>
          </p:cNvSpPr>
          <p:nvPr/>
        </p:nvSpPr>
        <p:spPr>
          <a:xfrm>
            <a:off x="446166" y="1867772"/>
            <a:ext cx="4456035" cy="397031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Adelle Rg" panose="02000503060000020004" pitchFamily="50" charset="0"/>
              </a:rPr>
              <a:t>How do oysters feed?</a:t>
            </a:r>
            <a:br>
              <a:rPr lang="en-GB" sz="2400" dirty="0">
                <a:latin typeface="Adelle Rg" panose="02000503060000020004" pitchFamily="50" charset="0"/>
              </a:rPr>
            </a:br>
            <a:br>
              <a:rPr lang="en-GB" sz="2400" dirty="0">
                <a:latin typeface="Adelle Rg" panose="02000503060000020004" pitchFamily="50"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Oysters pump water over their gills and eat </a:t>
            </a:r>
            <a:r>
              <a:rPr lang="en-GB" sz="2800" dirty="0">
                <a:latin typeface="Calibri" panose="020F0502020204030204" pitchFamily="34" charset="0"/>
                <a:ea typeface="Calibri" panose="020F0502020204030204" pitchFamily="34" charset="0"/>
                <a:cs typeface="Times New Roman" panose="02020603050405020304" pitchFamily="18" charset="0"/>
              </a:rPr>
              <a:t>tiny plants (called </a:t>
            </a:r>
            <a:r>
              <a:rPr lang="en-GB" sz="2800" b="1" dirty="0">
                <a:effectLst/>
                <a:latin typeface="Calibri" panose="020F0502020204030204" pitchFamily="34" charset="0"/>
                <a:ea typeface="Calibri" panose="020F0502020204030204" pitchFamily="34" charset="0"/>
                <a:cs typeface="Times New Roman" panose="02020603050405020304" pitchFamily="18" charset="0"/>
              </a:rPr>
              <a:t>phytoplankton</a:t>
            </a:r>
            <a:r>
              <a:rPr lang="en-GB" sz="2800" dirty="0">
                <a:latin typeface="Calibri" panose="020F0502020204030204" pitchFamily="34" charset="0"/>
                <a:ea typeface="Calibri" panose="020F0502020204030204" pitchFamily="34" charset="0"/>
                <a:cs typeface="Times New Roman" panose="02020603050405020304" pitchFamily="18" charset="0"/>
              </a:rPr>
              <a:t>)</a:t>
            </a:r>
            <a:r>
              <a:rPr lang="en-GB" sz="2800" dirty="0">
                <a:effectLst/>
                <a:latin typeface="Calibri" panose="020F0502020204030204" pitchFamily="34" charset="0"/>
                <a:ea typeface="Calibri" panose="020F0502020204030204" pitchFamily="34" charset="0"/>
                <a:cs typeface="Times New Roman" panose="02020603050405020304" pitchFamily="18" charset="0"/>
              </a:rPr>
              <a:t> that they filter out of the seawater. This is called </a:t>
            </a:r>
            <a:r>
              <a:rPr lang="en-GB" sz="2800" b="1" dirty="0">
                <a:effectLst/>
                <a:latin typeface="Calibri" panose="020F0502020204030204" pitchFamily="34" charset="0"/>
                <a:ea typeface="Calibri" panose="020F0502020204030204" pitchFamily="34" charset="0"/>
                <a:cs typeface="Times New Roman" panose="02020603050405020304" pitchFamily="18" charset="0"/>
              </a:rPr>
              <a:t>filter feeding</a:t>
            </a:r>
            <a:r>
              <a:rPr lang="en-GB" sz="2800" dirty="0">
                <a:effectLst/>
                <a:latin typeface="Calibri" panose="020F0502020204030204" pitchFamily="34" charset="0"/>
                <a:ea typeface="Calibri" panose="020F0502020204030204" pitchFamily="34" charset="0"/>
                <a:cs typeface="Times New Roman" panose="02020603050405020304" pitchFamily="18" charset="0"/>
              </a:rPr>
              <a:t>.</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4632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152901" y="1733843"/>
            <a:ext cx="3895765" cy="4476344"/>
          </a:xfrm>
          <a:prstGeom prst="rect">
            <a:avLst/>
          </a:prstGeom>
        </p:spPr>
      </p:pic>
      <p:pic>
        <p:nvPicPr>
          <p:cNvPr id="9" name="Picture 14">
            <a:extLst>
              <a:ext uri="{FF2B5EF4-FFF2-40B4-BE49-F238E27FC236}">
                <a16:creationId xmlns:a16="http://schemas.microsoft.com/office/drawing/2014/main" id="{F502B5D2-ADEA-4941-BEA3-22C81D042F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sp>
        <p:nvSpPr>
          <p:cNvPr id="7" name="Title 1">
            <a:extLst>
              <a:ext uri="{FF2B5EF4-FFF2-40B4-BE49-F238E27FC236}">
                <a16:creationId xmlns:a16="http://schemas.microsoft.com/office/drawing/2014/main" id="{17BCF2E7-1727-4BBA-8145-DC83254D9172}"/>
              </a:ext>
            </a:extLst>
          </p:cNvPr>
          <p:cNvSpPr txBox="1">
            <a:spLocks/>
          </p:cNvSpPr>
          <p:nvPr/>
        </p:nvSpPr>
        <p:spPr>
          <a:xfrm>
            <a:off x="446166" y="1164857"/>
            <a:ext cx="4573509" cy="6617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latin typeface="Adelle Rg" panose="02000503060000020004" pitchFamily="50" charset="0"/>
              </a:rPr>
              <a:t>Inside of an oyster</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70F0144F-462F-403B-81F8-FA058221A68A}"/>
              </a:ext>
            </a:extLst>
          </p:cNvPr>
          <p:cNvSpPr txBox="1"/>
          <p:nvPr/>
        </p:nvSpPr>
        <p:spPr>
          <a:xfrm>
            <a:off x="446166" y="2337598"/>
            <a:ext cx="2884408" cy="1200329"/>
          </a:xfrm>
          <a:prstGeom prst="rect">
            <a:avLst/>
          </a:prstGeom>
          <a:noFill/>
          <a:ln w="31750">
            <a:solidFill>
              <a:schemeClr val="accent1"/>
            </a:solidFill>
          </a:ln>
        </p:spPr>
        <p:txBody>
          <a:bodyPr wrap="square" rtlCol="0" anchor="ctr" anchorCtr="0">
            <a:spAutoFit/>
          </a:bodyPr>
          <a:lstStyle/>
          <a:p>
            <a:pPr algn="ctr"/>
            <a:r>
              <a:rPr lang="en-GB" sz="2400" b="1" dirty="0"/>
              <a:t>Stomach</a:t>
            </a:r>
          </a:p>
          <a:p>
            <a:pPr algn="ctr"/>
            <a:r>
              <a:rPr lang="en-GB" sz="2400" dirty="0"/>
              <a:t>- digests and stores food</a:t>
            </a:r>
          </a:p>
        </p:txBody>
      </p:sp>
      <p:sp>
        <p:nvSpPr>
          <p:cNvPr id="8" name="TextBox 7">
            <a:extLst>
              <a:ext uri="{FF2B5EF4-FFF2-40B4-BE49-F238E27FC236}">
                <a16:creationId xmlns:a16="http://schemas.microsoft.com/office/drawing/2014/main" id="{9C7429D6-6078-4B57-AE64-AC5DC792FDDB}"/>
              </a:ext>
            </a:extLst>
          </p:cNvPr>
          <p:cNvSpPr txBox="1"/>
          <p:nvPr/>
        </p:nvSpPr>
        <p:spPr>
          <a:xfrm>
            <a:off x="8861426" y="2337598"/>
            <a:ext cx="2884408" cy="1200329"/>
          </a:xfrm>
          <a:prstGeom prst="rect">
            <a:avLst/>
          </a:prstGeom>
          <a:noFill/>
          <a:ln w="31750">
            <a:solidFill>
              <a:schemeClr val="accent1"/>
            </a:solidFill>
          </a:ln>
        </p:spPr>
        <p:txBody>
          <a:bodyPr wrap="square" rtlCol="0" anchor="ctr" anchorCtr="0">
            <a:spAutoFit/>
          </a:bodyPr>
          <a:lstStyle/>
          <a:p>
            <a:pPr algn="ctr"/>
            <a:r>
              <a:rPr lang="en-GB" sz="2400" b="1" dirty="0"/>
              <a:t>Intestines</a:t>
            </a:r>
          </a:p>
          <a:p>
            <a:pPr algn="ctr"/>
            <a:r>
              <a:rPr lang="en-GB" sz="2400" dirty="0"/>
              <a:t>- digest food and store waste</a:t>
            </a:r>
          </a:p>
        </p:txBody>
      </p:sp>
      <p:sp>
        <p:nvSpPr>
          <p:cNvPr id="10" name="TextBox 9">
            <a:extLst>
              <a:ext uri="{FF2B5EF4-FFF2-40B4-BE49-F238E27FC236}">
                <a16:creationId xmlns:a16="http://schemas.microsoft.com/office/drawing/2014/main" id="{B0C3ADE0-7A9F-4FCA-A673-51B13157D9AB}"/>
              </a:ext>
            </a:extLst>
          </p:cNvPr>
          <p:cNvSpPr txBox="1"/>
          <p:nvPr/>
        </p:nvSpPr>
        <p:spPr>
          <a:xfrm>
            <a:off x="8861426" y="4455861"/>
            <a:ext cx="2884408" cy="1569660"/>
          </a:xfrm>
          <a:prstGeom prst="rect">
            <a:avLst/>
          </a:prstGeom>
          <a:noFill/>
          <a:ln w="31750">
            <a:solidFill>
              <a:schemeClr val="accent1"/>
            </a:solidFill>
          </a:ln>
        </p:spPr>
        <p:txBody>
          <a:bodyPr wrap="square" rtlCol="0" anchor="ctr" anchorCtr="0">
            <a:spAutoFit/>
          </a:bodyPr>
          <a:lstStyle/>
          <a:p>
            <a:pPr algn="ctr"/>
            <a:r>
              <a:rPr lang="en-GB" sz="2400" b="1" dirty="0"/>
              <a:t>Heart</a:t>
            </a:r>
          </a:p>
          <a:p>
            <a:pPr algn="ctr"/>
            <a:r>
              <a:rPr lang="en-GB" sz="2400" dirty="0"/>
              <a:t>- pumps colourless blood around the body</a:t>
            </a:r>
          </a:p>
        </p:txBody>
      </p:sp>
      <p:sp>
        <p:nvSpPr>
          <p:cNvPr id="11" name="TextBox 10">
            <a:extLst>
              <a:ext uri="{FF2B5EF4-FFF2-40B4-BE49-F238E27FC236}">
                <a16:creationId xmlns:a16="http://schemas.microsoft.com/office/drawing/2014/main" id="{C9051878-9CAD-4AE8-BEEB-41A3D1CAF28C}"/>
              </a:ext>
            </a:extLst>
          </p:cNvPr>
          <p:cNvSpPr txBox="1"/>
          <p:nvPr/>
        </p:nvSpPr>
        <p:spPr>
          <a:xfrm>
            <a:off x="446165" y="4640526"/>
            <a:ext cx="2893975" cy="1200329"/>
          </a:xfrm>
          <a:prstGeom prst="rect">
            <a:avLst/>
          </a:prstGeom>
          <a:noFill/>
          <a:ln w="31750">
            <a:solidFill>
              <a:schemeClr val="accent1"/>
            </a:solidFill>
          </a:ln>
        </p:spPr>
        <p:txBody>
          <a:bodyPr wrap="square" rtlCol="0" anchor="ctr" anchorCtr="0">
            <a:spAutoFit/>
          </a:bodyPr>
          <a:lstStyle/>
          <a:p>
            <a:pPr algn="ctr"/>
            <a:r>
              <a:rPr lang="en-GB" sz="2400" b="1" dirty="0"/>
              <a:t>Gills</a:t>
            </a:r>
          </a:p>
          <a:p>
            <a:pPr algn="ctr"/>
            <a:r>
              <a:rPr lang="en-GB" sz="2400" dirty="0"/>
              <a:t>- absorb oxygen from the water</a:t>
            </a:r>
          </a:p>
        </p:txBody>
      </p:sp>
      <p:cxnSp>
        <p:nvCxnSpPr>
          <p:cNvPr id="4" name="Straight Arrow Connector 3">
            <a:extLst>
              <a:ext uri="{FF2B5EF4-FFF2-40B4-BE49-F238E27FC236}">
                <a16:creationId xmlns:a16="http://schemas.microsoft.com/office/drawing/2014/main" id="{EC275452-E4B7-4564-A6F2-2E3E37F2CD8D}"/>
              </a:ext>
            </a:extLst>
          </p:cNvPr>
          <p:cNvCxnSpPr>
            <a:cxnSpLocks/>
            <a:stCxn id="11" idx="3"/>
          </p:cNvCxnSpPr>
          <p:nvPr/>
        </p:nvCxnSpPr>
        <p:spPr>
          <a:xfrm flipV="1">
            <a:off x="3340140" y="4321375"/>
            <a:ext cx="2041485" cy="91931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C58816F-A251-4854-865C-343E7361EDC6}"/>
              </a:ext>
            </a:extLst>
          </p:cNvPr>
          <p:cNvCxnSpPr>
            <a:cxnSpLocks/>
            <a:stCxn id="10" idx="1"/>
          </p:cNvCxnSpPr>
          <p:nvPr/>
        </p:nvCxnSpPr>
        <p:spPr>
          <a:xfrm flipH="1" flipV="1">
            <a:off x="6273726" y="4321375"/>
            <a:ext cx="2587700" cy="91931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3C46727-2410-4934-93C8-06D17D6DD73B}"/>
              </a:ext>
            </a:extLst>
          </p:cNvPr>
          <p:cNvCxnSpPr>
            <a:cxnSpLocks/>
            <a:stCxn id="8" idx="1"/>
          </p:cNvCxnSpPr>
          <p:nvPr/>
        </p:nvCxnSpPr>
        <p:spPr>
          <a:xfrm flipH="1">
            <a:off x="6343652" y="2937763"/>
            <a:ext cx="2517774" cy="80346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887E394-2B2A-467A-942D-65652A17E287}"/>
              </a:ext>
            </a:extLst>
          </p:cNvPr>
          <p:cNvCxnSpPr>
            <a:cxnSpLocks/>
            <a:stCxn id="2" idx="3"/>
          </p:cNvCxnSpPr>
          <p:nvPr/>
        </p:nvCxnSpPr>
        <p:spPr>
          <a:xfrm>
            <a:off x="3330574" y="2937763"/>
            <a:ext cx="2517776" cy="40199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03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46166" y="1750788"/>
            <a:ext cx="6002259" cy="4302716"/>
          </a:xfrm>
        </p:spPr>
        <p:txBody>
          <a:bodyPr wrap="square">
            <a:spAutoFit/>
          </a:bodyPr>
          <a:lstStyle/>
          <a:p>
            <a:r>
              <a:rPr lang="en-GB" dirty="0">
                <a:latin typeface="Adelle Rg" panose="02000503060000020004" pitchFamily="50" charset="0"/>
              </a:rPr>
              <a:t>An oyster’s lifecycle</a:t>
            </a:r>
            <a:br>
              <a:rPr lang="en-GB" sz="2000" dirty="0">
                <a:latin typeface="Adelle Rg" panose="02000503060000020004" pitchFamily="50" charset="0"/>
              </a:rPr>
            </a:br>
            <a:br>
              <a:rPr lang="en-GB" sz="2000" dirty="0">
                <a:latin typeface="Adelle Rg" panose="02000503060000020004" pitchFamily="50" charset="0"/>
              </a:rPr>
            </a:br>
            <a:r>
              <a:rPr lang="en-GB" sz="2400" b="0" i="0" dirty="0">
                <a:solidFill>
                  <a:srgbClr val="231F20"/>
                </a:solidFill>
                <a:effectLst/>
                <a:latin typeface="+mn-lt"/>
              </a:rPr>
              <a:t>All animals</a:t>
            </a:r>
            <a:r>
              <a:rPr lang="en-GB" sz="2400" dirty="0">
                <a:solidFill>
                  <a:srgbClr val="231F20"/>
                </a:solidFill>
                <a:latin typeface="+mn-lt"/>
              </a:rPr>
              <a:t> </a:t>
            </a:r>
            <a:r>
              <a:rPr lang="en-GB" sz="2400" b="0" i="0" dirty="0">
                <a:solidFill>
                  <a:srgbClr val="231F20"/>
                </a:solidFill>
                <a:effectLst/>
                <a:latin typeface="+mn-lt"/>
              </a:rPr>
              <a:t>are born, they get older and bigger and some will have children. In the end, all animals die. </a:t>
            </a:r>
            <a:r>
              <a:rPr lang="en-GB" sz="2400" dirty="0">
                <a:solidFill>
                  <a:srgbClr val="231F20"/>
                </a:solidFill>
                <a:latin typeface="+mn-lt"/>
              </a:rPr>
              <a:t>This is called</a:t>
            </a:r>
            <a:r>
              <a:rPr lang="en-GB" sz="2400" b="0" i="0" dirty="0">
                <a:solidFill>
                  <a:srgbClr val="231F20"/>
                </a:solidFill>
                <a:effectLst/>
                <a:latin typeface="+mn-lt"/>
              </a:rPr>
              <a:t> a </a:t>
            </a:r>
            <a:r>
              <a:rPr lang="en-GB" sz="2400" b="1" i="0" dirty="0">
                <a:solidFill>
                  <a:srgbClr val="231F20"/>
                </a:solidFill>
                <a:effectLst/>
                <a:latin typeface="+mn-lt"/>
              </a:rPr>
              <a:t>lifecycle</a:t>
            </a:r>
            <a:r>
              <a:rPr lang="en-GB" sz="2400" b="0" i="0" dirty="0">
                <a:solidFill>
                  <a:srgbClr val="231F20"/>
                </a:solidFill>
                <a:effectLst/>
                <a:latin typeface="+mn-lt"/>
              </a:rPr>
              <a:t>.</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lang="en-GB" sz="2400" dirty="0">
                <a:effectLst/>
                <a:latin typeface="Calibri" panose="020F0502020204030204" pitchFamily="34" charset="0"/>
                <a:ea typeface="Calibri" panose="020F0502020204030204" pitchFamily="34" charset="0"/>
                <a:cs typeface="Times New Roman" panose="02020603050405020304" pitchFamily="18" charset="0"/>
              </a:rPr>
              <a:t>Male oysters release sperm into the sea, which fertilises the eggs inside female oysters.</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lang="en-GB" sz="2400" dirty="0">
                <a:effectLst/>
                <a:latin typeface="Calibri" panose="020F0502020204030204" pitchFamily="34" charset="0"/>
                <a:ea typeface="Calibri" panose="020F0502020204030204" pitchFamily="34" charset="0"/>
                <a:cs typeface="Times New Roman" panose="02020603050405020304" pitchFamily="18" charset="0"/>
              </a:rPr>
              <a:t>The </a:t>
            </a:r>
            <a:r>
              <a:rPr lang="en-GB" sz="2400" dirty="0">
                <a:latin typeface="Calibri" panose="020F0502020204030204" pitchFamily="34" charset="0"/>
                <a:ea typeface="Calibri" panose="020F0502020204030204" pitchFamily="34" charset="0"/>
                <a:cs typeface="Times New Roman" panose="02020603050405020304" pitchFamily="18" charset="0"/>
              </a:rPr>
              <a:t>babies develop</a:t>
            </a:r>
            <a:r>
              <a:rPr lang="en-GB" sz="2400" dirty="0">
                <a:effectLst/>
                <a:latin typeface="Calibri" panose="020F0502020204030204" pitchFamily="34" charset="0"/>
                <a:ea typeface="Calibri" panose="020F0502020204030204" pitchFamily="34" charset="0"/>
                <a:cs typeface="Times New Roman" panose="02020603050405020304" pitchFamily="18" charset="0"/>
              </a:rPr>
              <a:t> inside the female oyster and are then released as swimming </a:t>
            </a:r>
            <a:r>
              <a:rPr lang="en-GB" sz="2400" dirty="0">
                <a:latin typeface="Calibri" panose="020F0502020204030204" pitchFamily="34" charset="0"/>
                <a:ea typeface="Calibri" panose="020F0502020204030204" pitchFamily="34" charset="0"/>
                <a:cs typeface="Times New Roman" panose="02020603050405020304" pitchFamily="18" charset="0"/>
              </a:rPr>
              <a:t>baby </a:t>
            </a:r>
            <a:r>
              <a:rPr lang="en-GB" sz="2400" dirty="0">
                <a:effectLst/>
                <a:latin typeface="Calibri" panose="020F0502020204030204" pitchFamily="34" charset="0"/>
                <a:ea typeface="Calibri" panose="020F0502020204030204" pitchFamily="34" charset="0"/>
                <a:cs typeface="Times New Roman" panose="02020603050405020304" pitchFamily="18" charset="0"/>
              </a:rPr>
              <a:t>oysters, or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offspring</a:t>
            </a:r>
            <a:r>
              <a:rPr lang="en-GB" sz="2400" dirty="0">
                <a:effectLst/>
                <a:latin typeface="Calibri" panose="020F0502020204030204" pitchFamily="34" charset="0"/>
                <a:ea typeface="Calibri" panose="020F0502020204030204" pitchFamily="34" charset="0"/>
                <a:cs typeface="Times New Roman" panose="02020603050405020304" pitchFamily="18" charset="0"/>
              </a:rPr>
              <a:t>.</a:t>
            </a:r>
            <a:endParaRPr lang="en-GB" sz="2400" dirty="0">
              <a:latin typeface="Calibri" panose="020F050202020403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922659" y="1141391"/>
            <a:ext cx="4823175" cy="4575218"/>
          </a:xfrm>
          <a:prstGeom prst="rect">
            <a:avLst/>
          </a:prstGeom>
        </p:spPr>
      </p:pic>
      <p:pic>
        <p:nvPicPr>
          <p:cNvPr id="9" name="Picture 14">
            <a:extLst>
              <a:ext uri="{FF2B5EF4-FFF2-40B4-BE49-F238E27FC236}">
                <a16:creationId xmlns:a16="http://schemas.microsoft.com/office/drawing/2014/main" id="{F502B5D2-ADEA-4941-BEA3-22C81D042F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spTree>
    <p:extLst>
      <p:ext uri="{BB962C8B-B14F-4D97-AF65-F5344CB8AC3E}">
        <p14:creationId xmlns:p14="http://schemas.microsoft.com/office/powerpoint/2010/main" val="1055214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46166" y="1418389"/>
            <a:ext cx="6002259" cy="4967514"/>
          </a:xfrm>
        </p:spPr>
        <p:txBody>
          <a:bodyPr wrap="square">
            <a:spAutoFit/>
          </a:bodyPr>
          <a:lstStyle/>
          <a:p>
            <a:r>
              <a:rPr lang="en-GB" dirty="0">
                <a:latin typeface="Adelle Rg" panose="02000503060000020004" pitchFamily="50" charset="0"/>
              </a:rPr>
              <a:t>An oyster’s lifecycle</a:t>
            </a:r>
            <a:br>
              <a:rPr lang="en-GB" sz="2000" dirty="0">
                <a:latin typeface="Adelle Rg" panose="02000503060000020004" pitchFamily="50" charset="0"/>
              </a:rPr>
            </a:br>
            <a:br>
              <a:rPr lang="en-GB" sz="2000" dirty="0">
                <a:latin typeface="Adelle Rg" panose="02000503060000020004" pitchFamily="50" charset="0"/>
              </a:rPr>
            </a:br>
            <a:r>
              <a:rPr lang="en-GB" sz="2400" dirty="0">
                <a:latin typeface="Calibri" panose="020F0502020204030204" pitchFamily="34" charset="0"/>
                <a:ea typeface="Calibri" panose="020F0502020204030204" pitchFamily="34" charset="0"/>
                <a:cs typeface="Times New Roman" panose="02020603050405020304" pitchFamily="18" charset="0"/>
              </a:rPr>
              <a:t>After a couple of weeks, the baby oysters stop swimming and settle onto the seabed.</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lang="en-GB" sz="2400" dirty="0">
                <a:latin typeface="Calibri" panose="020F0502020204030204" pitchFamily="34" charset="0"/>
                <a:ea typeface="Calibri" panose="020F0502020204030204" pitchFamily="34" charset="0"/>
                <a:cs typeface="Times New Roman" panose="02020603050405020304" pitchFamily="18" charset="0"/>
              </a:rPr>
              <a:t>Flat</a:t>
            </a:r>
            <a:r>
              <a:rPr lang="en-GB" sz="2400" dirty="0">
                <a:effectLst/>
                <a:latin typeface="Calibri" panose="020F0502020204030204" pitchFamily="34" charset="0"/>
                <a:ea typeface="Calibri" panose="020F0502020204030204" pitchFamily="34" charset="0"/>
                <a:cs typeface="Times New Roman" panose="02020603050405020304" pitchFamily="18" charset="0"/>
              </a:rPr>
              <a:t> oysters can produce as many as 2 million babies each time they reproduce!</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lang="en-GB" sz="2400" dirty="0">
                <a:latin typeface="Calibri" panose="020F0502020204030204" pitchFamily="34" charset="0"/>
                <a:ea typeface="Calibri" panose="020F0502020204030204" pitchFamily="34" charset="0"/>
                <a:cs typeface="Times New Roman" panose="02020603050405020304" pitchFamily="18" charset="0"/>
              </a:rPr>
              <a:t>F</a:t>
            </a:r>
            <a:r>
              <a:rPr lang="en-GB" sz="2400" dirty="0">
                <a:effectLst/>
                <a:latin typeface="Calibri" panose="020F0502020204030204" pitchFamily="34" charset="0"/>
                <a:ea typeface="Calibri" panose="020F0502020204030204" pitchFamily="34" charset="0"/>
                <a:cs typeface="Times New Roman" panose="02020603050405020304" pitchFamily="18" charset="0"/>
              </a:rPr>
              <a:t>lat oysters usually live for 6 to 7 years.</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lang="en-GB" sz="2400" dirty="0">
                <a:effectLst/>
                <a:latin typeface="Calibri" panose="020F0502020204030204" pitchFamily="34" charset="0"/>
                <a:ea typeface="Calibri" panose="020F0502020204030204" pitchFamily="34" charset="0"/>
                <a:cs typeface="Times New Roman" panose="02020603050405020304" pitchFamily="18" charset="0"/>
              </a:rPr>
              <a:t>At the end of </a:t>
            </a:r>
            <a:r>
              <a:rPr lang="en-GB" sz="2400" dirty="0">
                <a:latin typeface="Calibri" panose="020F0502020204030204" pitchFamily="34" charset="0"/>
                <a:ea typeface="Calibri" panose="020F0502020204030204" pitchFamily="34" charset="0"/>
                <a:cs typeface="Times New Roman" panose="02020603050405020304" pitchFamily="18" charset="0"/>
              </a:rPr>
              <a:t>their</a:t>
            </a:r>
            <a:r>
              <a:rPr lang="en-GB" sz="2400" dirty="0">
                <a:effectLst/>
                <a:latin typeface="Calibri" panose="020F0502020204030204" pitchFamily="34" charset="0"/>
                <a:ea typeface="Calibri" panose="020F0502020204030204" pitchFamily="34" charset="0"/>
                <a:cs typeface="Times New Roman" panose="02020603050405020304" pitchFamily="18" charset="0"/>
              </a:rPr>
              <a:t> lives, oysters leave </a:t>
            </a:r>
            <a:r>
              <a:rPr lang="en-GB" sz="2400" dirty="0">
                <a:latin typeface="Calibri" panose="020F0502020204030204" pitchFamily="34" charset="0"/>
                <a:ea typeface="Calibri" panose="020F0502020204030204" pitchFamily="34" charset="0"/>
                <a:cs typeface="Times New Roman" panose="02020603050405020304" pitchFamily="18" charset="0"/>
              </a:rPr>
              <a:t>their</a:t>
            </a:r>
            <a:r>
              <a:rPr lang="en-GB" sz="2400" dirty="0">
                <a:effectLst/>
                <a:latin typeface="Calibri" panose="020F0502020204030204" pitchFamily="34" charset="0"/>
                <a:ea typeface="Calibri" panose="020F0502020204030204" pitchFamily="34" charset="0"/>
                <a:cs typeface="Times New Roman" panose="02020603050405020304" pitchFamily="18" charset="0"/>
              </a:rPr>
              <a:t> shells behind on the seafloor. This is the perfect material for young oysters to settle onto.</a:t>
            </a:r>
            <a:endParaRPr lang="en-GB" sz="2400" dirty="0">
              <a:latin typeface="Calibri" panose="020F050202020403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922659" y="1141391"/>
            <a:ext cx="4823175" cy="4575218"/>
          </a:xfrm>
          <a:prstGeom prst="rect">
            <a:avLst/>
          </a:prstGeom>
        </p:spPr>
      </p:pic>
      <p:pic>
        <p:nvPicPr>
          <p:cNvPr id="9" name="Picture 14">
            <a:extLst>
              <a:ext uri="{FF2B5EF4-FFF2-40B4-BE49-F238E27FC236}">
                <a16:creationId xmlns:a16="http://schemas.microsoft.com/office/drawing/2014/main" id="{F502B5D2-ADEA-4941-BEA3-22C81D042F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spTree>
    <p:extLst>
      <p:ext uri="{BB962C8B-B14F-4D97-AF65-F5344CB8AC3E}">
        <p14:creationId xmlns:p14="http://schemas.microsoft.com/office/powerpoint/2010/main" val="165860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46166" y="1562783"/>
            <a:ext cx="5104383" cy="4856714"/>
          </a:xfrm>
        </p:spPr>
        <p:txBody>
          <a:bodyPr>
            <a:spAutoFit/>
          </a:bodyPr>
          <a:lstStyle/>
          <a:p>
            <a:pPr algn="l"/>
            <a:r>
              <a:rPr lang="en-GB" dirty="0">
                <a:latin typeface="Adelle Rg" panose="02000503060000020004" pitchFamily="50" charset="0"/>
              </a:rPr>
              <a:t>Meet Ollie!</a:t>
            </a:r>
            <a:br>
              <a:rPr lang="en-GB" dirty="0">
                <a:latin typeface="Adelle Rg" panose="02000503060000020004" pitchFamily="50" charset="0"/>
              </a:rPr>
            </a:br>
            <a:br>
              <a:rPr lang="en-GB" dirty="0">
                <a:latin typeface="Adelle"/>
              </a:rPr>
            </a:br>
            <a:r>
              <a:rPr lang="en-GB" sz="3200" dirty="0">
                <a:latin typeface="Calibri" panose="020F0502020204030204" pitchFamily="34" charset="0"/>
              </a:rPr>
              <a:t>This is Ollie, he’s a flat oyster and sometimes Ollie can feel overlooked. People often assume that Ollie is a rock or part of the seabed. He might not look like much from the outside, but Ollie is actually very special! </a:t>
            </a:r>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pic>
        <p:nvPicPr>
          <p:cNvPr id="7" name="Picture 6">
            <a:extLst>
              <a:ext uri="{FF2B5EF4-FFF2-40B4-BE49-F238E27FC236}">
                <a16:creationId xmlns:a16="http://schemas.microsoft.com/office/drawing/2014/main" id="{1585F94F-BA40-4D42-A20B-0005391E12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50549" y="-104082"/>
            <a:ext cx="6558163" cy="6558163"/>
          </a:xfrm>
          <a:prstGeom prst="rect">
            <a:avLst/>
          </a:prstGeom>
        </p:spPr>
      </p:pic>
    </p:spTree>
    <p:extLst>
      <p:ext uri="{BB962C8B-B14F-4D97-AF65-F5344CB8AC3E}">
        <p14:creationId xmlns:p14="http://schemas.microsoft.com/office/powerpoint/2010/main" val="1075874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WT presentation_green" id="{34AABBA0-B949-46CB-A785-B4854880F903}" vid="{07F5BEC5-C311-4F57-8FFB-A43EF812DC68}"/>
    </a:ext>
  </a:extLst>
</a:theme>
</file>

<file path=docProps/app.xml><?xml version="1.0" encoding="utf-8"?>
<Properties xmlns="http://schemas.openxmlformats.org/officeDocument/2006/extended-properties" xmlns:vt="http://schemas.openxmlformats.org/officeDocument/2006/docPropsVTypes">
  <Template>YWT presentation_green</Template>
  <TotalTime>343</TotalTime>
  <Words>952</Words>
  <Application>Microsoft Office PowerPoint</Application>
  <PresentationFormat>Widescreen</PresentationFormat>
  <Paragraphs>23</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Adelle</vt:lpstr>
      <vt:lpstr>Adelle Rg</vt:lpstr>
      <vt:lpstr>Arial</vt:lpstr>
      <vt:lpstr>Calibri</vt:lpstr>
      <vt:lpstr>Calibri Light</vt:lpstr>
      <vt:lpstr>Wingdings</vt:lpstr>
      <vt:lpstr>Office Theme</vt:lpstr>
      <vt:lpstr>PowerPoint Presentation</vt:lpstr>
      <vt:lpstr>Learning Outcomes  By the end of today, you should be able to: n  Describe what an oyster is n  Explain how an oyster reproduces n  Discuss why oysters and oyster reefs are important  to an ecosystem</vt:lpstr>
      <vt:lpstr>PowerPoint Presentation</vt:lpstr>
      <vt:lpstr>PowerPoint Presentation</vt:lpstr>
      <vt:lpstr>PowerPoint Presentation</vt:lpstr>
      <vt:lpstr>PowerPoint Presentation</vt:lpstr>
      <vt:lpstr>An oyster’s lifecycle  All animals are born, they get older and bigger and some will have children. In the end, all animals die. This is called a lifecycle.  Male oysters release sperm into the sea, which fertilises the eggs inside female oysters.  The babies develop inside the female oyster and are then released as swimming baby oysters, or offspring.</vt:lpstr>
      <vt:lpstr>An oyster’s lifecycle  After a couple of weeks, the baby oysters stop swimming and settle onto the seabed.  Flat oysters can produce as many as 2 million babies each time they reproduce!  Flat oysters usually live for 6 to 7 years.  At the end of their lives, oysters leave their shells behind on the seafloor. This is the perfect material for young oysters to settle onto.</vt:lpstr>
      <vt:lpstr>Meet Ollie!  This is Ollie, he’s a flat oyster and sometimes Ollie can feel overlooked. People often assume that Ollie is a rock or part of the seabed. He might not look like much from the outside, but Ollie is actually very special! </vt:lpstr>
      <vt:lpstr>Oysters like Ollie have an amazing ability to clean seawater, improving the environment for other plants and animals that live nearby.  A single oyster can clean 200 litres of seawater everyday – that’s the same as a bathtub of water.  In its lifetime, an oyster can clean one million litres of seawater!</vt:lpstr>
      <vt:lpstr>If oysters are left undisturbed for a long time, they will join together to form a reef.   An oyster reef provides a fantastic habitat and shelter for lots of different animals, such as young fish, crabs and sea snails.   Oyster reefs also protect the coast and other nearby habitats from strong waves.</vt:lpstr>
      <vt:lpstr>Don’t tell Ollie but oysters are an important food source and are eaten by many different animals, including crabs, lobsters, octopi, oystercatchers and humans.  For something so small, these mighty marine molluscs can have a big impact on the marine environment.  Ollie, you’re a superhero of the sea!</vt:lpstr>
      <vt:lpstr>Oysters in Yorkshire  There used to be a flat oyster reef in the Humber so large that it stretched across the entire width of the estuary and was so big that the oysters’ hard shells were a danger to ships!  Sadly, because of overfishing and pollution, that oyster reef is now a distant memory and only a few flat oysters remain.</vt:lpstr>
      <vt:lpstr>Bringing oysters back to the Humber…  Luckily for Ollie and his friends, Yorkshire Wildlife Trust are working hard to bring oyster reefs back to the Humber estuary! Explore the process below that our expert team follow to restore oyster reefs at Spurn National Nature Reserve:  Step 1: 100,000 young flat oysters were brought over from the west coast of England  Step 2: The oysters were cleaned and checked to make sure that they weren’t carrying any unwanted organisms</vt:lpstr>
      <vt:lpstr>Step 3: The oysters were quarantined in UV-treated seawater to make sure the water inside the oysters was clean  Step 4: The oysters were then put to bed in special boxes. This is to make sure the oysters are safe and easy to monitor  Step 5: Each month, our expert team of marine biologists check the oysters’ health, weight and growth.  Hopefully, one day, Ollie and his friends will be able to form a thriving reef in the Humber estuary once more!</vt:lpstr>
      <vt:lpstr>PowerPoint Presentation</vt:lpstr>
    </vt:vector>
  </TitlesOfParts>
  <Company>Yorkshire Wildlife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Henderson</dc:creator>
  <cp:lastModifiedBy>Sophie Wilson</cp:lastModifiedBy>
  <cp:revision>74</cp:revision>
  <dcterms:created xsi:type="dcterms:W3CDTF">2021-03-15T14:37:41Z</dcterms:created>
  <dcterms:modified xsi:type="dcterms:W3CDTF">2021-12-15T16:49:20Z</dcterms:modified>
</cp:coreProperties>
</file>