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2" r:id="rId2"/>
    <p:sldId id="264" r:id="rId3"/>
    <p:sldId id="265" r:id="rId4"/>
    <p:sldId id="261" r:id="rId5"/>
    <p:sldId id="272" r:id="rId6"/>
    <p:sldId id="267" r:id="rId7"/>
    <p:sldId id="268" r:id="rId8"/>
    <p:sldId id="271" r:id="rId9"/>
    <p:sldId id="273"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934" autoAdjust="0"/>
  </p:normalViewPr>
  <p:slideViewPr>
    <p:cSldViewPr snapToGrid="0">
      <p:cViewPr varScale="1">
        <p:scale>
          <a:sx n="59" d="100"/>
          <a:sy n="59" d="100"/>
        </p:scale>
        <p:origin x="9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BF1F7-4375-4B18-8499-F7CF16247453}" type="datetimeFigureOut">
              <a:rPr lang="en-GB" smtClean="0"/>
              <a:t>15/12/2021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942DF-FDC1-4041-AD04-11F02BA651D4}" type="slidenum">
              <a:rPr lang="en-GB" smtClean="0"/>
              <a:t>‹#›</a:t>
            </a:fld>
            <a:endParaRPr lang="en-GB"/>
          </a:p>
        </p:txBody>
      </p:sp>
    </p:spTree>
    <p:extLst>
      <p:ext uri="{BB962C8B-B14F-4D97-AF65-F5344CB8AC3E}">
        <p14:creationId xmlns:p14="http://schemas.microsoft.com/office/powerpoint/2010/main" val="2405443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grey seal is the predator and the seabass is the prey.</a:t>
            </a:r>
          </a:p>
        </p:txBody>
      </p:sp>
      <p:sp>
        <p:nvSpPr>
          <p:cNvPr id="4" name="Slide Number Placeholder 3"/>
          <p:cNvSpPr>
            <a:spLocks noGrp="1"/>
          </p:cNvSpPr>
          <p:nvPr>
            <p:ph type="sldNum" sz="quarter" idx="5"/>
          </p:nvPr>
        </p:nvSpPr>
        <p:spPr/>
        <p:txBody>
          <a:bodyPr/>
          <a:lstStyle/>
          <a:p>
            <a:fld id="{908942DF-FDC1-4041-AD04-11F02BA651D4}" type="slidenum">
              <a:rPr lang="en-GB" smtClean="0"/>
              <a:t>7</a:t>
            </a:fld>
            <a:endParaRPr lang="en-GB"/>
          </a:p>
        </p:txBody>
      </p:sp>
    </p:spTree>
    <p:extLst>
      <p:ext uri="{BB962C8B-B14F-4D97-AF65-F5344CB8AC3E}">
        <p14:creationId xmlns:p14="http://schemas.microsoft.com/office/powerpoint/2010/main" val="749861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Phytoplankton (producer) -&gt; flat oyster (primary consumer) -&gt; oyster catcher (secondary consumer).</a:t>
            </a:r>
          </a:p>
        </p:txBody>
      </p:sp>
      <p:sp>
        <p:nvSpPr>
          <p:cNvPr id="4" name="Slide Number Placeholder 3"/>
          <p:cNvSpPr>
            <a:spLocks noGrp="1"/>
          </p:cNvSpPr>
          <p:nvPr>
            <p:ph type="sldNum" sz="quarter" idx="5"/>
          </p:nvPr>
        </p:nvSpPr>
        <p:spPr/>
        <p:txBody>
          <a:bodyPr/>
          <a:lstStyle/>
          <a:p>
            <a:fld id="{908942DF-FDC1-4041-AD04-11F02BA651D4}" type="slidenum">
              <a:rPr lang="en-GB" smtClean="0"/>
              <a:t>8</a:t>
            </a:fld>
            <a:endParaRPr lang="en-GB"/>
          </a:p>
        </p:txBody>
      </p:sp>
    </p:spTree>
    <p:extLst>
      <p:ext uri="{BB962C8B-B14F-4D97-AF65-F5344CB8AC3E}">
        <p14:creationId xmlns:p14="http://schemas.microsoft.com/office/powerpoint/2010/main" val="240621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seals in the environment could lead to a reduction in the number of octopi, seabass and cod, as seals eat these animals.</a:t>
            </a:r>
          </a:p>
          <a:p>
            <a:r>
              <a:rPr lang="en-GB" dirty="0"/>
              <a:t>If there were fewer shore crabs in the environment there would be less prey available for octopi and seabass. There would also be less grazing pressure on seagrass so the seagrass may be more abundant.</a:t>
            </a:r>
          </a:p>
        </p:txBody>
      </p:sp>
      <p:sp>
        <p:nvSpPr>
          <p:cNvPr id="4" name="Slide Number Placeholder 3"/>
          <p:cNvSpPr>
            <a:spLocks noGrp="1"/>
          </p:cNvSpPr>
          <p:nvPr>
            <p:ph type="sldNum" sz="quarter" idx="5"/>
          </p:nvPr>
        </p:nvSpPr>
        <p:spPr/>
        <p:txBody>
          <a:bodyPr/>
          <a:lstStyle/>
          <a:p>
            <a:fld id="{908942DF-FDC1-4041-AD04-11F02BA651D4}" type="slidenum">
              <a:rPr lang="en-GB" smtClean="0"/>
              <a:t>9</a:t>
            </a:fld>
            <a:endParaRPr lang="en-GB"/>
          </a:p>
        </p:txBody>
      </p:sp>
    </p:spTree>
    <p:extLst>
      <p:ext uri="{BB962C8B-B14F-4D97-AF65-F5344CB8AC3E}">
        <p14:creationId xmlns:p14="http://schemas.microsoft.com/office/powerpoint/2010/main" val="320929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B2FA77F-8DC5-4709-8F24-51978ACD651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1803856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2FA77F-8DC5-4709-8F24-51978ACD651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331086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2FA77F-8DC5-4709-8F24-51978ACD651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333803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2FA77F-8DC5-4709-8F24-51978ACD651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25654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2FA77F-8DC5-4709-8F24-51978ACD651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3221056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2FA77F-8DC5-4709-8F24-51978ACD651D}"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14486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B2FA77F-8DC5-4709-8F24-51978ACD651D}" type="datetimeFigureOut">
              <a:rPr lang="en-GB" smtClean="0"/>
              <a:t>15/12/2021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78405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B2FA77F-8DC5-4709-8F24-51978ACD651D}" type="datetimeFigureOut">
              <a:rPr lang="en-GB" smtClean="0"/>
              <a:t>15/12/2021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168739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FA77F-8DC5-4709-8F24-51978ACD651D}" type="datetimeFigureOut">
              <a:rPr lang="en-GB" smtClean="0"/>
              <a:t>15/12/2021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330974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2FA77F-8DC5-4709-8F24-51978ACD651D}"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421157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2FA77F-8DC5-4709-8F24-51978ACD651D}"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37096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FA77F-8DC5-4709-8F24-51978ACD651D}" type="datetimeFigureOut">
              <a:rPr lang="en-GB" smtClean="0"/>
              <a:t>15/12/2021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C381F-421B-44A2-A8BD-7B62D1CA9C6E}" type="slidenum">
              <a:rPr lang="en-GB" smtClean="0"/>
              <a:t>‹#›</a:t>
            </a:fld>
            <a:endParaRPr lang="en-GB"/>
          </a:p>
        </p:txBody>
      </p:sp>
    </p:spTree>
    <p:extLst>
      <p:ext uri="{BB962C8B-B14F-4D97-AF65-F5344CB8AC3E}">
        <p14:creationId xmlns:p14="http://schemas.microsoft.com/office/powerpoint/2010/main" val="1302877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image" Target="../media/image15.jpeg"/><Relationship Id="rId10" Type="http://schemas.openxmlformats.org/officeDocument/2006/relationships/image" Target="../media/image19.jpeg"/><Relationship Id="rId4" Type="http://schemas.openxmlformats.org/officeDocument/2006/relationships/image" Target="../media/image14.jp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1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CFB900-8532-47C9-8FFD-6CA73FCE58D7}"/>
              </a:ext>
            </a:extLst>
          </p:cNvPr>
          <p:cNvSpPr txBox="1"/>
          <p:nvPr/>
        </p:nvSpPr>
        <p:spPr>
          <a:xfrm>
            <a:off x="340360" y="4104525"/>
            <a:ext cx="11511280" cy="1477328"/>
          </a:xfrm>
          <a:prstGeom prst="rect">
            <a:avLst/>
          </a:prstGeom>
          <a:noFill/>
        </p:spPr>
        <p:txBody>
          <a:bodyPr wrap="square" rtlCol="0">
            <a:spAutoFit/>
          </a:bodyPr>
          <a:lstStyle/>
          <a:p>
            <a:pPr algn="ctr"/>
            <a:r>
              <a:rPr lang="en-GB" sz="3000" dirty="0"/>
              <a:t>Hopefully you’ve learnt lots about marine food webs and the roles different organisms play. Now have a go at the quiz and the </a:t>
            </a:r>
            <a:r>
              <a:rPr lang="en-GB" sz="3000"/>
              <a:t>practical activity!</a:t>
            </a:r>
            <a:endParaRPr lang="en-GB" sz="3000" dirty="0"/>
          </a:p>
        </p:txBody>
      </p:sp>
    </p:spTree>
    <p:extLst>
      <p:ext uri="{BB962C8B-B14F-4D97-AF65-F5344CB8AC3E}">
        <p14:creationId xmlns:p14="http://schemas.microsoft.com/office/powerpoint/2010/main" val="2969070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49620" y="1358206"/>
            <a:ext cx="10492759" cy="4770537"/>
          </a:xfrm>
        </p:spPr>
        <p:txBody>
          <a:bodyPr>
            <a:spAutoFit/>
          </a:bodyPr>
          <a:lstStyle/>
          <a:p>
            <a:pPr algn="l">
              <a:lnSpc>
                <a:spcPct val="100000"/>
              </a:lnSpc>
            </a:pPr>
            <a:r>
              <a:rPr lang="en-GB" dirty="0">
                <a:latin typeface="Adelle Rg" panose="02000503060000020004" pitchFamily="50" charset="0"/>
              </a:rPr>
              <a:t>Learning Outcomes</a:t>
            </a:r>
            <a:br>
              <a:rPr lang="en-GB" sz="3200" b="1" dirty="0">
                <a:latin typeface="Adelle Rg" panose="02000503060000020004" pitchFamily="50" charset="0"/>
              </a:rPr>
            </a:br>
            <a:br>
              <a:rPr lang="en-GB" dirty="0">
                <a:latin typeface="Adelle Rg" panose="02000503060000020004" pitchFamily="50" charset="0"/>
              </a:rPr>
            </a:br>
            <a:r>
              <a:rPr lang="en-GB" sz="3600" dirty="0">
                <a:latin typeface="+mn-lt"/>
              </a:rPr>
              <a:t>By the end of today, you should be able to:</a:t>
            </a:r>
            <a:br>
              <a:rPr lang="en-GB" sz="3600" dirty="0">
                <a:latin typeface="Adelle Rg" panose="02000503060000020004" pitchFamily="50" charset="0"/>
              </a:rPr>
            </a:br>
            <a:r>
              <a:rPr lang="en-GB" sz="3600" dirty="0">
                <a:solidFill>
                  <a:srgbClr val="CDD122"/>
                </a:solidFill>
                <a:latin typeface="Wingdings" panose="05000000000000000000" pitchFamily="2" charset="2"/>
              </a:rPr>
              <a:t>n</a:t>
            </a:r>
            <a:r>
              <a:rPr lang="en-GB" sz="3600" dirty="0"/>
              <a:t> 	</a:t>
            </a:r>
            <a:r>
              <a:rPr lang="en-GB" sz="3600" dirty="0">
                <a:latin typeface="+mn-lt"/>
              </a:rPr>
              <a:t>Describe what a food chain and a food web are</a:t>
            </a:r>
            <a:br>
              <a:rPr lang="en-GB" sz="3600" dirty="0">
                <a:latin typeface="Calibri" panose="020F0502020204030204" pitchFamily="34" charset="0"/>
              </a:rPr>
            </a:br>
            <a:r>
              <a:rPr lang="en-GB" sz="3600" dirty="0">
                <a:solidFill>
                  <a:srgbClr val="CDD122"/>
                </a:solidFill>
                <a:latin typeface="Wingdings" panose="05000000000000000000" pitchFamily="2" charset="2"/>
              </a:rPr>
              <a:t>n</a:t>
            </a:r>
            <a:r>
              <a:rPr lang="en-GB" sz="3600" dirty="0">
                <a:solidFill>
                  <a:schemeClr val="accent1">
                    <a:lumMod val="40000"/>
                    <a:lumOff val="60000"/>
                  </a:schemeClr>
                </a:solidFill>
              </a:rPr>
              <a:t> 	</a:t>
            </a:r>
            <a:r>
              <a:rPr lang="en-GB" sz="3600" dirty="0">
                <a:latin typeface="+mn-lt"/>
              </a:rPr>
              <a:t>Explain the role of different organisms in a food 	chain</a:t>
            </a:r>
            <a:br>
              <a:rPr lang="en-GB" sz="3600" dirty="0">
                <a:solidFill>
                  <a:schemeClr val="accent1">
                    <a:lumMod val="40000"/>
                    <a:lumOff val="60000"/>
                  </a:schemeClr>
                </a:solidFill>
              </a:rPr>
            </a:br>
            <a:r>
              <a:rPr lang="en-GB" sz="3600" dirty="0">
                <a:solidFill>
                  <a:srgbClr val="CDD122"/>
                </a:solidFill>
                <a:latin typeface="Wingdings" panose="05000000000000000000" pitchFamily="2" charset="2"/>
              </a:rPr>
              <a:t>n</a:t>
            </a:r>
            <a:r>
              <a:rPr lang="en-GB" sz="3600" dirty="0">
                <a:solidFill>
                  <a:schemeClr val="accent1">
                    <a:lumMod val="40000"/>
                    <a:lumOff val="60000"/>
                  </a:schemeClr>
                </a:solidFill>
              </a:rPr>
              <a:t> 	</a:t>
            </a:r>
            <a:r>
              <a:rPr lang="en-GB" sz="3600" dirty="0">
                <a:latin typeface="Calibri" panose="020F0502020204030204" pitchFamily="34" charset="0"/>
              </a:rPr>
              <a:t>Explore what would happen if different organisms 	in the food web increased or decreased in number</a:t>
            </a:r>
            <a:endParaRPr lang="en-GB" sz="3200" dirty="0">
              <a:latin typeface="Calibri" panose="020F0502020204030204" pitchFamily="34" charset="0"/>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Tree>
    <p:extLst>
      <p:ext uri="{BB962C8B-B14F-4D97-AF65-F5344CB8AC3E}">
        <p14:creationId xmlns:p14="http://schemas.microsoft.com/office/powerpoint/2010/main" val="278587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8B21AE-AF73-46D9-A6F6-B4D903A8279A}"/>
              </a:ext>
            </a:extLst>
          </p:cNvPr>
          <p:cNvSpPr txBox="1"/>
          <p:nvPr/>
        </p:nvSpPr>
        <p:spPr>
          <a:xfrm>
            <a:off x="1022803" y="2350088"/>
            <a:ext cx="4265061" cy="1574639"/>
          </a:xfrm>
          <a:prstGeom prst="rect">
            <a:avLst/>
          </a:prstGeom>
          <a:solidFill>
            <a:srgbClr val="FFC000">
              <a:alpha val="30000"/>
            </a:srgbClr>
          </a:solidFill>
        </p:spPr>
        <p:txBody>
          <a:bodyPr wrap="square" rtlCol="0" anchor="ctr" anchorCtr="0">
            <a:noAutofit/>
          </a:bodyPr>
          <a:lstStyle/>
          <a:p>
            <a:pPr algn="ctr"/>
            <a:r>
              <a:rPr lang="en-GB" sz="2800" dirty="0">
                <a:effectLst/>
                <a:latin typeface="Calibri" panose="020F0502020204030204" pitchFamily="34" charset="0"/>
                <a:ea typeface="Calibri" panose="020F0502020204030204" pitchFamily="34" charset="0"/>
                <a:cs typeface="Times New Roman" panose="02020603050405020304" pitchFamily="18" charset="0"/>
              </a:rPr>
              <a:t>An </a:t>
            </a:r>
            <a:r>
              <a:rPr lang="en-GB" sz="2800" b="1" dirty="0">
                <a:effectLst/>
                <a:latin typeface="Calibri" panose="020F0502020204030204" pitchFamily="34" charset="0"/>
                <a:ea typeface="Calibri" panose="020F0502020204030204" pitchFamily="34" charset="0"/>
                <a:cs typeface="Times New Roman" panose="02020603050405020304" pitchFamily="18" charset="0"/>
              </a:rPr>
              <a:t>organism</a:t>
            </a:r>
            <a:r>
              <a:rPr lang="en-GB" sz="2800" dirty="0">
                <a:effectLst/>
                <a:latin typeface="Calibri" panose="020F0502020204030204" pitchFamily="34" charset="0"/>
                <a:ea typeface="Calibri" panose="020F0502020204030204" pitchFamily="34" charset="0"/>
                <a:cs typeface="Times New Roman" panose="02020603050405020304" pitchFamily="18" charset="0"/>
              </a:rPr>
              <a:t> is a living thing.</a:t>
            </a:r>
            <a:endParaRPr lang="en-GB" sz="2800" dirty="0"/>
          </a:p>
        </p:txBody>
      </p:sp>
      <p:sp>
        <p:nvSpPr>
          <p:cNvPr id="3" name="TextBox 2">
            <a:extLst>
              <a:ext uri="{FF2B5EF4-FFF2-40B4-BE49-F238E27FC236}">
                <a16:creationId xmlns:a16="http://schemas.microsoft.com/office/drawing/2014/main" id="{138544C9-8E2B-4A33-B045-2E714AD0DD2F}"/>
              </a:ext>
            </a:extLst>
          </p:cNvPr>
          <p:cNvSpPr txBox="1"/>
          <p:nvPr/>
        </p:nvSpPr>
        <p:spPr>
          <a:xfrm>
            <a:off x="6904136" y="2350087"/>
            <a:ext cx="4265061" cy="1605463"/>
          </a:xfrm>
          <a:prstGeom prst="rect">
            <a:avLst/>
          </a:prstGeom>
          <a:solidFill>
            <a:srgbClr val="FF0000">
              <a:alpha val="30000"/>
            </a:srgbClr>
          </a:solidFill>
        </p:spPr>
        <p:txBody>
          <a:bodyPr wrap="square" rtlCol="0" anchor="ctr" anchorCtr="0">
            <a:noAutofit/>
          </a:bodyPr>
          <a:lstStyle/>
          <a:p>
            <a:pPr algn="ctr"/>
            <a:r>
              <a:rPr lang="en-GB" sz="2800" dirty="0">
                <a:effectLst/>
                <a:latin typeface="Calibri" panose="020F0502020204030204" pitchFamily="34" charset="0"/>
                <a:ea typeface="Calibri" panose="020F0502020204030204" pitchFamily="34" charset="0"/>
                <a:cs typeface="Times New Roman" panose="02020603050405020304" pitchFamily="18" charset="0"/>
              </a:rPr>
              <a:t>A </a:t>
            </a:r>
            <a:r>
              <a:rPr lang="en-GB" sz="2800" b="1" dirty="0">
                <a:effectLst/>
                <a:latin typeface="Calibri" panose="020F0502020204030204" pitchFamily="34" charset="0"/>
                <a:ea typeface="Calibri" panose="020F0502020204030204" pitchFamily="34" charset="0"/>
                <a:cs typeface="Times New Roman" panose="02020603050405020304" pitchFamily="18" charset="0"/>
              </a:rPr>
              <a:t>habitat</a:t>
            </a:r>
            <a:r>
              <a:rPr lang="en-GB" sz="2800" dirty="0">
                <a:effectLst/>
                <a:latin typeface="Calibri" panose="020F0502020204030204" pitchFamily="34" charset="0"/>
                <a:ea typeface="Calibri" panose="020F0502020204030204" pitchFamily="34" charset="0"/>
                <a:cs typeface="Times New Roman" panose="02020603050405020304" pitchFamily="18" charset="0"/>
              </a:rPr>
              <a:t> is the place where an organism lives. </a:t>
            </a:r>
            <a:endParaRPr lang="en-GB" sz="2800" b="1" dirty="0"/>
          </a:p>
        </p:txBody>
      </p:sp>
      <p:sp>
        <p:nvSpPr>
          <p:cNvPr id="4" name="TextBox 3">
            <a:extLst>
              <a:ext uri="{FF2B5EF4-FFF2-40B4-BE49-F238E27FC236}">
                <a16:creationId xmlns:a16="http://schemas.microsoft.com/office/drawing/2014/main" id="{061452D1-445A-4A0F-9E58-5CD20EACFF62}"/>
              </a:ext>
            </a:extLst>
          </p:cNvPr>
          <p:cNvSpPr txBox="1"/>
          <p:nvPr/>
        </p:nvSpPr>
        <p:spPr>
          <a:xfrm>
            <a:off x="1022803" y="4589589"/>
            <a:ext cx="4265061" cy="1975597"/>
          </a:xfrm>
          <a:prstGeom prst="rect">
            <a:avLst/>
          </a:prstGeom>
          <a:solidFill>
            <a:srgbClr val="92D050">
              <a:alpha val="30000"/>
            </a:srgbClr>
          </a:solidFill>
        </p:spPr>
        <p:txBody>
          <a:bodyPr wrap="square" rtlCol="0" anchor="ctr" anchorCtr="0">
            <a:noAutofit/>
          </a:bodyPr>
          <a:lstStyle/>
          <a:p>
            <a:pPr algn="ctr"/>
            <a:r>
              <a:rPr lang="en-GB" sz="2800" dirty="0">
                <a:effectLst/>
                <a:latin typeface="Calibri" panose="020F0502020204030204" pitchFamily="34" charset="0"/>
                <a:ea typeface="Calibri" panose="020F0502020204030204" pitchFamily="34" charset="0"/>
                <a:cs typeface="Times New Roman" panose="02020603050405020304" pitchFamily="18" charset="0"/>
              </a:rPr>
              <a:t>A </a:t>
            </a:r>
            <a:r>
              <a:rPr lang="en-GB" sz="2800" b="1" dirty="0">
                <a:effectLst/>
                <a:latin typeface="Calibri" panose="020F0502020204030204" pitchFamily="34" charset="0"/>
                <a:ea typeface="Calibri" panose="020F0502020204030204" pitchFamily="34" charset="0"/>
                <a:cs typeface="Times New Roman" panose="02020603050405020304" pitchFamily="18" charset="0"/>
              </a:rPr>
              <a:t>community</a:t>
            </a:r>
            <a:r>
              <a:rPr lang="en-GB" sz="2800" dirty="0">
                <a:effectLst/>
                <a:latin typeface="Calibri" panose="020F0502020204030204" pitchFamily="34" charset="0"/>
                <a:ea typeface="Calibri" panose="020F0502020204030204" pitchFamily="34" charset="0"/>
                <a:cs typeface="Times New Roman" panose="02020603050405020304" pitchFamily="18" charset="0"/>
              </a:rPr>
              <a:t> is all the different animals, plants and microorganisms that live together in a habitat. </a:t>
            </a:r>
            <a:endParaRPr lang="en-GB" sz="2800" dirty="0"/>
          </a:p>
        </p:txBody>
      </p:sp>
      <p:sp>
        <p:nvSpPr>
          <p:cNvPr id="5" name="TextBox 4">
            <a:extLst>
              <a:ext uri="{FF2B5EF4-FFF2-40B4-BE49-F238E27FC236}">
                <a16:creationId xmlns:a16="http://schemas.microsoft.com/office/drawing/2014/main" id="{7327A5C7-9354-497A-B99A-870E684B29A5}"/>
              </a:ext>
            </a:extLst>
          </p:cNvPr>
          <p:cNvSpPr txBox="1"/>
          <p:nvPr/>
        </p:nvSpPr>
        <p:spPr>
          <a:xfrm>
            <a:off x="6904137" y="4589589"/>
            <a:ext cx="4265061" cy="1975597"/>
          </a:xfrm>
          <a:prstGeom prst="rect">
            <a:avLst/>
          </a:prstGeom>
          <a:solidFill>
            <a:srgbClr val="00B0F0">
              <a:alpha val="30000"/>
            </a:srgbClr>
          </a:solidFill>
        </p:spPr>
        <p:txBody>
          <a:bodyPr wrap="square" rtlCol="0" anchor="ctr" anchorCtr="0">
            <a:noAutofit/>
          </a:bodyPr>
          <a:lstStyle/>
          <a:p>
            <a:pPr algn="ctr"/>
            <a:r>
              <a:rPr lang="en-GB" sz="2800" dirty="0"/>
              <a:t>A community of animals, plants and microorganisms, together with their habitat is called an </a:t>
            </a:r>
            <a:r>
              <a:rPr lang="en-GB" sz="2800" b="1" dirty="0"/>
              <a:t>ecosystem</a:t>
            </a:r>
            <a:r>
              <a:rPr lang="en-GB" sz="2800" dirty="0"/>
              <a:t>.</a:t>
            </a:r>
          </a:p>
        </p:txBody>
      </p:sp>
      <p:sp>
        <p:nvSpPr>
          <p:cNvPr id="7" name="TextBox 6">
            <a:extLst>
              <a:ext uri="{FF2B5EF4-FFF2-40B4-BE49-F238E27FC236}">
                <a16:creationId xmlns:a16="http://schemas.microsoft.com/office/drawing/2014/main" id="{075A0ACD-CD20-4A73-82FF-C3233C70AE57}"/>
              </a:ext>
            </a:extLst>
          </p:cNvPr>
          <p:cNvSpPr txBox="1"/>
          <p:nvPr/>
        </p:nvSpPr>
        <p:spPr>
          <a:xfrm>
            <a:off x="446166" y="1275810"/>
            <a:ext cx="5649834" cy="707886"/>
          </a:xfrm>
          <a:prstGeom prst="rect">
            <a:avLst/>
          </a:prstGeom>
          <a:noFill/>
        </p:spPr>
        <p:txBody>
          <a:bodyPr wrap="square">
            <a:spAutoFit/>
          </a:bodyPr>
          <a:lstStyle/>
          <a:p>
            <a:r>
              <a:rPr lang="en-GB" sz="4000" dirty="0">
                <a:latin typeface="Adelle Rg" panose="02000503060000020004" pitchFamily="50" charset="0"/>
              </a:rPr>
              <a:t>Some key definitions</a:t>
            </a:r>
            <a:endParaRPr lang="en-GB" sz="4000" dirty="0"/>
          </a:p>
        </p:txBody>
      </p:sp>
      <p:pic>
        <p:nvPicPr>
          <p:cNvPr id="8" name="Picture 14">
            <a:extLst>
              <a:ext uri="{FF2B5EF4-FFF2-40B4-BE49-F238E27FC236}">
                <a16:creationId xmlns:a16="http://schemas.microsoft.com/office/drawing/2014/main" id="{9570D7D3-7027-475D-A307-CA26ACBA83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Tree>
    <p:extLst>
      <p:ext uri="{BB962C8B-B14F-4D97-AF65-F5344CB8AC3E}">
        <p14:creationId xmlns:p14="http://schemas.microsoft.com/office/powerpoint/2010/main" val="343331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1964" r="-1" b="-1"/>
          <a:stretch/>
        </p:blipFill>
        <p:spPr>
          <a:xfrm>
            <a:off x="5712431" y="10"/>
            <a:ext cx="647957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
        <p:nvSpPr>
          <p:cNvPr id="10" name="TextBox 9">
            <a:extLst>
              <a:ext uri="{FF2B5EF4-FFF2-40B4-BE49-F238E27FC236}">
                <a16:creationId xmlns:a16="http://schemas.microsoft.com/office/drawing/2014/main" id="{4E7ED6BA-496A-4A5F-84CC-D9AB794C1989}"/>
              </a:ext>
            </a:extLst>
          </p:cNvPr>
          <p:cNvSpPr txBox="1"/>
          <p:nvPr/>
        </p:nvSpPr>
        <p:spPr>
          <a:xfrm>
            <a:off x="446166" y="1029432"/>
            <a:ext cx="5266265" cy="5262979"/>
          </a:xfrm>
          <a:prstGeom prst="rect">
            <a:avLst/>
          </a:prstGeom>
          <a:noFill/>
        </p:spPr>
        <p:txBody>
          <a:bodyPr wrap="square">
            <a:spAutoFit/>
          </a:bodyPr>
          <a:lstStyle/>
          <a:p>
            <a:r>
              <a:rPr lang="en-GB" sz="4000" dirty="0">
                <a:latin typeface="Adelle Rg" panose="02000503060000020004" pitchFamily="50" charset="0"/>
              </a:rPr>
              <a:t>What is a food chain and a food web?</a:t>
            </a:r>
            <a:br>
              <a:rPr lang="en-GB" sz="1600" dirty="0">
                <a:latin typeface="Adelle"/>
              </a:rPr>
            </a:br>
            <a:br>
              <a:rPr lang="en-GB" sz="1600" dirty="0">
                <a:latin typeface="Adelle"/>
              </a:rPr>
            </a:br>
            <a:r>
              <a:rPr lang="en-GB" sz="2400" dirty="0">
                <a:solidFill>
                  <a:srgbClr val="CDD122"/>
                </a:solidFill>
                <a:latin typeface="Wingdings" panose="05000000000000000000" pitchFamily="2" charset="2"/>
              </a:rPr>
              <a:t>n </a:t>
            </a:r>
            <a:r>
              <a:rPr lang="en-GB" sz="2400" dirty="0"/>
              <a:t>A </a:t>
            </a:r>
            <a:r>
              <a:rPr lang="en-GB" sz="2400" b="1" dirty="0"/>
              <a:t>food chain</a:t>
            </a:r>
            <a:r>
              <a:rPr lang="en-GB" sz="2400" b="0" i="0" dirty="0">
                <a:solidFill>
                  <a:srgbClr val="231F20"/>
                </a:solidFill>
                <a:effectLst/>
              </a:rPr>
              <a:t> shows the feeding relationship between organisms and the flow of energy from one organism to another</a:t>
            </a:r>
            <a:br>
              <a:rPr lang="en-GB" sz="2400" b="1" dirty="0"/>
            </a:br>
            <a:br>
              <a:rPr lang="en-GB" sz="2400" b="1" dirty="0"/>
            </a:br>
            <a:r>
              <a:rPr lang="en-GB" sz="2400" dirty="0">
                <a:solidFill>
                  <a:srgbClr val="CDD122"/>
                </a:solidFill>
                <a:latin typeface="Wingdings" panose="05000000000000000000" pitchFamily="2" charset="2"/>
              </a:rPr>
              <a:t>n </a:t>
            </a:r>
            <a:r>
              <a:rPr lang="en-GB" sz="2400" b="1" i="0" dirty="0">
                <a:solidFill>
                  <a:srgbClr val="231F20"/>
                </a:solidFill>
                <a:effectLst/>
              </a:rPr>
              <a:t>Food webs </a:t>
            </a:r>
            <a:r>
              <a:rPr lang="en-GB" sz="2400" b="0" i="0" dirty="0">
                <a:solidFill>
                  <a:srgbClr val="231F20"/>
                </a:solidFill>
                <a:effectLst/>
              </a:rPr>
              <a:t>show how all the food chains in an ecosystem interact</a:t>
            </a:r>
          </a:p>
          <a:p>
            <a:endParaRPr lang="en-GB" sz="2400" dirty="0"/>
          </a:p>
          <a:p>
            <a:r>
              <a:rPr lang="en-GB" sz="2400" dirty="0">
                <a:solidFill>
                  <a:srgbClr val="CDD122"/>
                </a:solidFill>
                <a:latin typeface="Wingdings" panose="05000000000000000000" pitchFamily="2" charset="2"/>
              </a:rPr>
              <a:t>n </a:t>
            </a:r>
            <a:r>
              <a:rPr lang="en-GB" sz="2400" b="0" i="0" dirty="0">
                <a:solidFill>
                  <a:srgbClr val="231F20"/>
                </a:solidFill>
                <a:effectLst/>
              </a:rPr>
              <a:t>The stages in a food chain are called </a:t>
            </a:r>
            <a:r>
              <a:rPr lang="en-GB" sz="2400" b="1" i="0" dirty="0">
                <a:solidFill>
                  <a:srgbClr val="231F20"/>
                </a:solidFill>
                <a:effectLst/>
              </a:rPr>
              <a:t>trophic levels</a:t>
            </a:r>
            <a:r>
              <a:rPr lang="en-GB" sz="2400" b="0" i="0" dirty="0">
                <a:solidFill>
                  <a:srgbClr val="231F20"/>
                </a:solidFill>
                <a:effectLst/>
              </a:rPr>
              <a:t>.</a:t>
            </a:r>
            <a:endParaRPr lang="en-GB" sz="2400" dirty="0"/>
          </a:p>
        </p:txBody>
      </p:sp>
    </p:spTree>
    <p:extLst>
      <p:ext uri="{BB962C8B-B14F-4D97-AF65-F5344CB8AC3E}">
        <p14:creationId xmlns:p14="http://schemas.microsoft.com/office/powerpoint/2010/main" val="318938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43500" y="1227786"/>
            <a:ext cx="6705600" cy="4488059"/>
          </a:xfrm>
          <a:prstGeom prst="rect">
            <a:avLst/>
          </a:prstGeom>
        </p:spPr>
      </p:pic>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
        <p:nvSpPr>
          <p:cNvPr id="8" name="TextBox 7">
            <a:extLst>
              <a:ext uri="{FF2B5EF4-FFF2-40B4-BE49-F238E27FC236}">
                <a16:creationId xmlns:a16="http://schemas.microsoft.com/office/drawing/2014/main" id="{9C26BDBD-01E6-410E-B970-3C93E8828D66}"/>
              </a:ext>
            </a:extLst>
          </p:cNvPr>
          <p:cNvSpPr txBox="1"/>
          <p:nvPr/>
        </p:nvSpPr>
        <p:spPr>
          <a:xfrm>
            <a:off x="446166" y="1227786"/>
            <a:ext cx="4464881" cy="5447645"/>
          </a:xfrm>
          <a:prstGeom prst="rect">
            <a:avLst/>
          </a:prstGeom>
          <a:noFill/>
        </p:spPr>
        <p:txBody>
          <a:bodyPr wrap="square">
            <a:spAutoFit/>
          </a:bodyPr>
          <a:lstStyle/>
          <a:p>
            <a:r>
              <a:rPr lang="en-GB" sz="4000" dirty="0">
                <a:latin typeface="Adelle Rg" panose="02000503060000020004" pitchFamily="50" charset="0"/>
              </a:rPr>
              <a:t>What is a producer?</a:t>
            </a:r>
            <a:br>
              <a:rPr lang="en-GB" sz="1600" dirty="0">
                <a:latin typeface="Adelle"/>
              </a:rPr>
            </a:br>
            <a:br>
              <a:rPr lang="en-GB" sz="1600" dirty="0"/>
            </a:br>
            <a:r>
              <a:rPr lang="en-GB" sz="2800" dirty="0">
                <a:solidFill>
                  <a:srgbClr val="CDD122"/>
                </a:solidFill>
                <a:latin typeface="Wingdings" panose="05000000000000000000" pitchFamily="2" charset="2"/>
              </a:rPr>
              <a:t>n </a:t>
            </a:r>
            <a:r>
              <a:rPr lang="en-GB" sz="2800" dirty="0"/>
              <a:t>A food chain always starts with a </a:t>
            </a:r>
            <a:r>
              <a:rPr lang="en-GB" sz="2800" b="1" dirty="0"/>
              <a:t>producer</a:t>
            </a:r>
            <a:br>
              <a:rPr lang="en-GB" sz="2800" b="1" dirty="0"/>
            </a:br>
            <a:br>
              <a:rPr lang="en-GB" sz="2800" b="1" dirty="0"/>
            </a:br>
            <a:r>
              <a:rPr lang="en-GB" sz="2800" dirty="0">
                <a:solidFill>
                  <a:srgbClr val="CDD122"/>
                </a:solidFill>
                <a:latin typeface="Wingdings" panose="05000000000000000000" pitchFamily="2" charset="2"/>
              </a:rPr>
              <a:t>n </a:t>
            </a:r>
            <a:r>
              <a:rPr lang="en-GB" sz="2800" dirty="0"/>
              <a:t>A </a:t>
            </a:r>
            <a:r>
              <a:rPr lang="en-GB" sz="2800" b="1" dirty="0"/>
              <a:t>producer </a:t>
            </a:r>
            <a:r>
              <a:rPr lang="en-GB" sz="2800" dirty="0"/>
              <a:t>is an organism that makes its own food. Most food chains start with a green plant because plants make their food through photosynthesis.</a:t>
            </a:r>
            <a:endParaRPr lang="en-GB" dirty="0"/>
          </a:p>
        </p:txBody>
      </p:sp>
      <p:sp>
        <p:nvSpPr>
          <p:cNvPr id="7" name="TextBox 6">
            <a:extLst>
              <a:ext uri="{FF2B5EF4-FFF2-40B4-BE49-F238E27FC236}">
                <a16:creationId xmlns:a16="http://schemas.microsoft.com/office/drawing/2014/main" id="{540E6C6A-452B-4D46-A030-15B591ABDC86}"/>
              </a:ext>
            </a:extLst>
          </p:cNvPr>
          <p:cNvSpPr txBox="1"/>
          <p:nvPr/>
        </p:nvSpPr>
        <p:spPr>
          <a:xfrm>
            <a:off x="5673301" y="6059878"/>
            <a:ext cx="5645998" cy="523220"/>
          </a:xfrm>
          <a:prstGeom prst="rect">
            <a:avLst/>
          </a:prstGeom>
          <a:noFill/>
        </p:spPr>
        <p:txBody>
          <a:bodyPr wrap="square" rtlCol="0">
            <a:spAutoFit/>
          </a:bodyPr>
          <a:lstStyle/>
          <a:p>
            <a:r>
              <a:rPr lang="en-GB" sz="2800" dirty="0"/>
              <a:t>Seagrass is an example of a producer!</a:t>
            </a:r>
          </a:p>
        </p:txBody>
      </p:sp>
    </p:spTree>
    <p:extLst>
      <p:ext uri="{BB962C8B-B14F-4D97-AF65-F5344CB8AC3E}">
        <p14:creationId xmlns:p14="http://schemas.microsoft.com/office/powerpoint/2010/main" val="1526821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
        <p:nvSpPr>
          <p:cNvPr id="8" name="TextBox 7">
            <a:extLst>
              <a:ext uri="{FF2B5EF4-FFF2-40B4-BE49-F238E27FC236}">
                <a16:creationId xmlns:a16="http://schemas.microsoft.com/office/drawing/2014/main" id="{9C26BDBD-01E6-410E-B970-3C93E8828D66}"/>
              </a:ext>
            </a:extLst>
          </p:cNvPr>
          <p:cNvSpPr txBox="1"/>
          <p:nvPr/>
        </p:nvSpPr>
        <p:spPr>
          <a:xfrm>
            <a:off x="467508" y="1064185"/>
            <a:ext cx="4713179" cy="5355312"/>
          </a:xfrm>
          <a:prstGeom prst="rect">
            <a:avLst/>
          </a:prstGeom>
          <a:noFill/>
          <a:ln>
            <a:noFill/>
          </a:ln>
        </p:spPr>
        <p:txBody>
          <a:bodyPr wrap="square">
            <a:spAutoFit/>
          </a:bodyPr>
          <a:lstStyle/>
          <a:p>
            <a:r>
              <a:rPr lang="en-GB" sz="3600" dirty="0">
                <a:latin typeface="Adelle Rg" panose="02000503060000020004" pitchFamily="50" charset="0"/>
              </a:rPr>
              <a:t>What is a consumer?</a:t>
            </a:r>
          </a:p>
          <a:p>
            <a:endParaRPr lang="en-GB" dirty="0">
              <a:latin typeface="Adelle Rg" panose="02000503060000020004" pitchFamily="50" charset="0"/>
            </a:endParaRPr>
          </a:p>
          <a:p>
            <a:r>
              <a:rPr lang="en-GB" sz="2400" dirty="0">
                <a:solidFill>
                  <a:srgbClr val="CDD122"/>
                </a:solidFill>
                <a:latin typeface="Wingdings" panose="05000000000000000000" pitchFamily="2" charset="2"/>
              </a:rPr>
              <a:t>n </a:t>
            </a:r>
            <a:r>
              <a:rPr lang="en-GB" sz="2400" dirty="0"/>
              <a:t>A </a:t>
            </a:r>
            <a:r>
              <a:rPr lang="en-GB" sz="2400" b="1" dirty="0"/>
              <a:t>consumer</a:t>
            </a:r>
            <a:r>
              <a:rPr lang="en-GB" sz="2400" dirty="0"/>
              <a:t> is an organism that eats other plants and animals</a:t>
            </a:r>
          </a:p>
          <a:p>
            <a:endParaRPr lang="en-GB" sz="2400" b="1" dirty="0"/>
          </a:p>
          <a:p>
            <a:r>
              <a:rPr lang="en-GB" sz="2400" dirty="0">
                <a:solidFill>
                  <a:srgbClr val="CDD122"/>
                </a:solidFill>
                <a:latin typeface="Wingdings" panose="05000000000000000000" pitchFamily="2" charset="2"/>
              </a:rPr>
              <a:t>n </a:t>
            </a:r>
            <a:r>
              <a:rPr lang="en-GB" sz="2400" b="0" i="0" dirty="0">
                <a:solidFill>
                  <a:srgbClr val="231F20"/>
                </a:solidFill>
                <a:effectLst/>
              </a:rPr>
              <a:t>A </a:t>
            </a:r>
            <a:r>
              <a:rPr lang="en-GB" sz="2400" b="1" i="0" dirty="0">
                <a:solidFill>
                  <a:srgbClr val="231F20"/>
                </a:solidFill>
                <a:effectLst/>
              </a:rPr>
              <a:t>primary consumer </a:t>
            </a:r>
            <a:r>
              <a:rPr lang="en-GB" sz="2400" b="0" i="0" dirty="0">
                <a:solidFill>
                  <a:srgbClr val="231F20"/>
                </a:solidFill>
                <a:effectLst/>
              </a:rPr>
              <a:t>eats the producer</a:t>
            </a:r>
            <a:endParaRPr lang="en-GB" sz="2400" b="1" i="0" dirty="0">
              <a:solidFill>
                <a:srgbClr val="231F20"/>
              </a:solidFill>
              <a:effectLst/>
            </a:endParaRPr>
          </a:p>
          <a:p>
            <a:endParaRPr lang="en-GB" sz="2400" b="1" dirty="0"/>
          </a:p>
          <a:p>
            <a:r>
              <a:rPr lang="en-GB" sz="2400" dirty="0">
                <a:solidFill>
                  <a:srgbClr val="CDD122"/>
                </a:solidFill>
                <a:latin typeface="Wingdings" panose="05000000000000000000" pitchFamily="2" charset="2"/>
              </a:rPr>
              <a:t>n </a:t>
            </a:r>
            <a:r>
              <a:rPr lang="en-GB" sz="2400" dirty="0"/>
              <a:t>The primary consumer is then eaten by the </a:t>
            </a:r>
            <a:r>
              <a:rPr lang="en-GB" sz="2400" b="1" dirty="0"/>
              <a:t>secondary consumer</a:t>
            </a:r>
          </a:p>
          <a:p>
            <a:endParaRPr lang="en-GB" sz="2400" b="1" dirty="0"/>
          </a:p>
          <a:p>
            <a:r>
              <a:rPr lang="en-GB" sz="2400" dirty="0">
                <a:solidFill>
                  <a:srgbClr val="CDD122"/>
                </a:solidFill>
                <a:latin typeface="Wingdings" panose="05000000000000000000" pitchFamily="2" charset="2"/>
              </a:rPr>
              <a:t>n </a:t>
            </a:r>
            <a:r>
              <a:rPr lang="en-GB" sz="2400" dirty="0">
                <a:solidFill>
                  <a:srgbClr val="231F20"/>
                </a:solidFill>
              </a:rPr>
              <a:t>T</a:t>
            </a:r>
            <a:r>
              <a:rPr lang="en-GB" sz="2400" b="0" i="0" dirty="0">
                <a:solidFill>
                  <a:srgbClr val="231F20"/>
                </a:solidFill>
                <a:effectLst/>
              </a:rPr>
              <a:t>he arrows in food chains show the flow of energy from one organism to another.</a:t>
            </a:r>
            <a:endParaRPr lang="en-GB" sz="2400" dirty="0"/>
          </a:p>
        </p:txBody>
      </p:sp>
      <p:pic>
        <p:nvPicPr>
          <p:cNvPr id="3" name="Picture 2" descr="A picture containing plant, grass&#10;&#10;Description automatically generated">
            <a:extLst>
              <a:ext uri="{FF2B5EF4-FFF2-40B4-BE49-F238E27FC236}">
                <a16:creationId xmlns:a16="http://schemas.microsoft.com/office/drawing/2014/main" id="{0D2388AC-B5DA-4E3E-B3C8-F21F9AAD68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465" y="4650289"/>
            <a:ext cx="3650368" cy="2134598"/>
          </a:xfrm>
          <a:prstGeom prst="rect">
            <a:avLst/>
          </a:prstGeom>
        </p:spPr>
      </p:pic>
      <p:pic>
        <p:nvPicPr>
          <p:cNvPr id="5" name="Picture 4" descr="A close-up of a sea urchin&#10;&#10;Description automatically generated with low confidence">
            <a:extLst>
              <a:ext uri="{FF2B5EF4-FFF2-40B4-BE49-F238E27FC236}">
                <a16:creationId xmlns:a16="http://schemas.microsoft.com/office/drawing/2014/main" id="{779D23ED-13B0-4E08-9756-3046949FFD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5465" y="2361701"/>
            <a:ext cx="3650368" cy="2134598"/>
          </a:xfrm>
          <a:prstGeom prst="rect">
            <a:avLst/>
          </a:prstGeom>
        </p:spPr>
      </p:pic>
      <p:pic>
        <p:nvPicPr>
          <p:cNvPr id="11" name="Picture 10" descr="A white fish swimming in the water&#10;&#10;Description automatically generated with low confidence">
            <a:extLst>
              <a:ext uri="{FF2B5EF4-FFF2-40B4-BE49-F238E27FC236}">
                <a16:creationId xmlns:a16="http://schemas.microsoft.com/office/drawing/2014/main" id="{0B46D33B-1EDF-4501-9AC8-451D7945B3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6808" y="75129"/>
            <a:ext cx="3629025" cy="2135892"/>
          </a:xfrm>
          <a:prstGeom prst="rect">
            <a:avLst/>
          </a:prstGeom>
        </p:spPr>
      </p:pic>
      <p:sp>
        <p:nvSpPr>
          <p:cNvPr id="12" name="TextBox 11">
            <a:extLst>
              <a:ext uri="{FF2B5EF4-FFF2-40B4-BE49-F238E27FC236}">
                <a16:creationId xmlns:a16="http://schemas.microsoft.com/office/drawing/2014/main" id="{62FC0926-F622-4590-9D76-40E972A35F13}"/>
              </a:ext>
            </a:extLst>
          </p:cNvPr>
          <p:cNvSpPr txBox="1"/>
          <p:nvPr/>
        </p:nvSpPr>
        <p:spPr>
          <a:xfrm>
            <a:off x="5760379" y="5484093"/>
            <a:ext cx="1736332" cy="830997"/>
          </a:xfrm>
          <a:prstGeom prst="rect">
            <a:avLst/>
          </a:prstGeom>
          <a:noFill/>
          <a:ln w="25400">
            <a:solidFill>
              <a:schemeClr val="tx1"/>
            </a:solidFill>
          </a:ln>
        </p:spPr>
        <p:txBody>
          <a:bodyPr wrap="square" rtlCol="0" anchor="ctr" anchorCtr="0">
            <a:spAutoFit/>
          </a:bodyPr>
          <a:lstStyle/>
          <a:p>
            <a:pPr algn="ctr"/>
            <a:r>
              <a:rPr lang="en-GB" sz="2400" b="1" dirty="0"/>
              <a:t>Seagrass</a:t>
            </a:r>
          </a:p>
          <a:p>
            <a:pPr algn="ctr"/>
            <a:r>
              <a:rPr lang="en-GB" sz="2400" b="1" dirty="0"/>
              <a:t>(Producer)</a:t>
            </a:r>
          </a:p>
        </p:txBody>
      </p:sp>
      <p:sp>
        <p:nvSpPr>
          <p:cNvPr id="13" name="TextBox 12">
            <a:extLst>
              <a:ext uri="{FF2B5EF4-FFF2-40B4-BE49-F238E27FC236}">
                <a16:creationId xmlns:a16="http://schemas.microsoft.com/office/drawing/2014/main" id="{3AF135CE-38F5-419A-BFC9-0227DC07BF11}"/>
              </a:ext>
            </a:extLst>
          </p:cNvPr>
          <p:cNvSpPr txBox="1"/>
          <p:nvPr/>
        </p:nvSpPr>
        <p:spPr>
          <a:xfrm>
            <a:off x="5769910" y="3013501"/>
            <a:ext cx="1736332" cy="1200329"/>
          </a:xfrm>
          <a:prstGeom prst="rect">
            <a:avLst/>
          </a:prstGeom>
          <a:noFill/>
          <a:ln w="25400">
            <a:solidFill>
              <a:schemeClr val="tx1"/>
            </a:solidFill>
          </a:ln>
        </p:spPr>
        <p:txBody>
          <a:bodyPr wrap="square" rtlCol="0" anchor="ctr" anchorCtr="0">
            <a:spAutoFit/>
          </a:bodyPr>
          <a:lstStyle/>
          <a:p>
            <a:pPr algn="ctr"/>
            <a:r>
              <a:rPr lang="en-GB" sz="2400" b="1" dirty="0"/>
              <a:t>Urchin</a:t>
            </a:r>
          </a:p>
          <a:p>
            <a:pPr algn="ctr"/>
            <a:r>
              <a:rPr lang="en-GB" sz="2400" b="1" dirty="0"/>
              <a:t>(Primary Consumer)</a:t>
            </a:r>
          </a:p>
        </p:txBody>
      </p:sp>
      <p:sp>
        <p:nvSpPr>
          <p:cNvPr id="14" name="TextBox 13">
            <a:extLst>
              <a:ext uri="{FF2B5EF4-FFF2-40B4-BE49-F238E27FC236}">
                <a16:creationId xmlns:a16="http://schemas.microsoft.com/office/drawing/2014/main" id="{7B71FE05-3046-46A8-9658-A43457BFFB72}"/>
              </a:ext>
            </a:extLst>
          </p:cNvPr>
          <p:cNvSpPr txBox="1"/>
          <p:nvPr/>
        </p:nvSpPr>
        <p:spPr>
          <a:xfrm>
            <a:off x="5760379" y="542910"/>
            <a:ext cx="1736332" cy="1200329"/>
          </a:xfrm>
          <a:prstGeom prst="rect">
            <a:avLst/>
          </a:prstGeom>
          <a:noFill/>
          <a:ln w="25400">
            <a:solidFill>
              <a:schemeClr val="tx1"/>
            </a:solidFill>
          </a:ln>
        </p:spPr>
        <p:txBody>
          <a:bodyPr wrap="square" rtlCol="0" anchor="ctr" anchorCtr="0">
            <a:spAutoFit/>
          </a:bodyPr>
          <a:lstStyle/>
          <a:p>
            <a:pPr algn="ctr"/>
            <a:r>
              <a:rPr lang="en-GB" sz="2400" b="1" dirty="0"/>
              <a:t>Cod</a:t>
            </a:r>
          </a:p>
          <a:p>
            <a:pPr algn="ctr"/>
            <a:r>
              <a:rPr lang="en-GB" sz="2400" b="1" dirty="0"/>
              <a:t>(Secondary Consumer)</a:t>
            </a:r>
          </a:p>
        </p:txBody>
      </p:sp>
      <p:cxnSp>
        <p:nvCxnSpPr>
          <p:cNvPr id="16" name="Straight Arrow Connector 15">
            <a:extLst>
              <a:ext uri="{FF2B5EF4-FFF2-40B4-BE49-F238E27FC236}">
                <a16:creationId xmlns:a16="http://schemas.microsoft.com/office/drawing/2014/main" id="{BFDFAA28-D06E-4984-8B96-9CA059846E1E}"/>
              </a:ext>
            </a:extLst>
          </p:cNvPr>
          <p:cNvCxnSpPr>
            <a:cxnSpLocks/>
          </p:cNvCxnSpPr>
          <p:nvPr/>
        </p:nvCxnSpPr>
        <p:spPr>
          <a:xfrm flipV="1">
            <a:off x="6617704" y="4409767"/>
            <a:ext cx="0" cy="925298"/>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AA20925-FD9D-4180-B739-63B34C11DD7E}"/>
              </a:ext>
            </a:extLst>
          </p:cNvPr>
          <p:cNvCxnSpPr>
            <a:cxnSpLocks/>
          </p:cNvCxnSpPr>
          <p:nvPr/>
        </p:nvCxnSpPr>
        <p:spPr>
          <a:xfrm flipV="1">
            <a:off x="6628545" y="1898024"/>
            <a:ext cx="0" cy="925298"/>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754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
        <p:nvSpPr>
          <p:cNvPr id="8" name="TextBox 7">
            <a:extLst>
              <a:ext uri="{FF2B5EF4-FFF2-40B4-BE49-F238E27FC236}">
                <a16:creationId xmlns:a16="http://schemas.microsoft.com/office/drawing/2014/main" id="{9C26BDBD-01E6-410E-B970-3C93E8828D66}"/>
              </a:ext>
            </a:extLst>
          </p:cNvPr>
          <p:cNvSpPr txBox="1"/>
          <p:nvPr/>
        </p:nvSpPr>
        <p:spPr>
          <a:xfrm>
            <a:off x="446166" y="912364"/>
            <a:ext cx="11215003" cy="3908762"/>
          </a:xfrm>
          <a:prstGeom prst="rect">
            <a:avLst/>
          </a:prstGeom>
          <a:noFill/>
        </p:spPr>
        <p:txBody>
          <a:bodyPr wrap="square">
            <a:spAutoFit/>
          </a:bodyPr>
          <a:lstStyle/>
          <a:p>
            <a:r>
              <a:rPr lang="en-GB" sz="4000" dirty="0">
                <a:latin typeface="Adelle Rg" panose="02000503060000020004" pitchFamily="50" charset="0"/>
              </a:rPr>
              <a:t>Predator vs. prey</a:t>
            </a:r>
            <a:br>
              <a:rPr lang="en-GB" sz="1600" dirty="0">
                <a:latin typeface="Adelle"/>
              </a:rPr>
            </a:br>
            <a:br>
              <a:rPr lang="en-GB" sz="1600" dirty="0">
                <a:latin typeface="Adelle"/>
              </a:rPr>
            </a:br>
            <a:r>
              <a:rPr lang="en-GB" sz="2400" dirty="0">
                <a:latin typeface="+mn-lt"/>
              </a:rPr>
              <a:t>A </a:t>
            </a:r>
            <a:r>
              <a:rPr lang="en-GB" sz="2400" b="1" dirty="0">
                <a:latin typeface="+mn-lt"/>
              </a:rPr>
              <a:t>predator</a:t>
            </a:r>
            <a:r>
              <a:rPr lang="en-GB" sz="2400" dirty="0">
                <a:latin typeface="+mn-lt"/>
              </a:rPr>
              <a:t> is an animal that eats other animals. </a:t>
            </a:r>
          </a:p>
          <a:p>
            <a:endParaRPr lang="en-GB" sz="2400" dirty="0"/>
          </a:p>
          <a:p>
            <a:r>
              <a:rPr lang="en-GB" sz="2400" dirty="0">
                <a:latin typeface="+mn-lt"/>
              </a:rPr>
              <a:t>The animals that predators eat are called </a:t>
            </a:r>
            <a:r>
              <a:rPr lang="en-GB" sz="2400" b="1" dirty="0">
                <a:latin typeface="+mn-lt"/>
              </a:rPr>
              <a:t>prey</a:t>
            </a:r>
            <a:r>
              <a:rPr lang="en-GB" sz="2400" dirty="0">
                <a:latin typeface="+mn-lt"/>
              </a:rPr>
              <a:t>. </a:t>
            </a:r>
          </a:p>
          <a:p>
            <a:endParaRPr lang="en-GB" sz="2400" dirty="0"/>
          </a:p>
          <a:p>
            <a:r>
              <a:rPr lang="en-GB" sz="2400" b="0" i="0" dirty="0">
                <a:solidFill>
                  <a:srgbClr val="231F20"/>
                </a:solidFill>
                <a:effectLst/>
              </a:rPr>
              <a:t>The final consumer at the top of the food chain is called </a:t>
            </a:r>
            <a:r>
              <a:rPr lang="en-GB" sz="2400" dirty="0">
                <a:solidFill>
                  <a:srgbClr val="231F20"/>
                </a:solidFill>
              </a:rPr>
              <a:t>the </a:t>
            </a:r>
            <a:r>
              <a:rPr lang="en-GB" sz="2400" b="1" i="0" dirty="0">
                <a:solidFill>
                  <a:srgbClr val="231F20"/>
                </a:solidFill>
                <a:effectLst/>
              </a:rPr>
              <a:t>apex predator </a:t>
            </a:r>
            <a:r>
              <a:rPr lang="en-GB" sz="2400" b="0" i="0" dirty="0">
                <a:solidFill>
                  <a:srgbClr val="231F20"/>
                </a:solidFill>
                <a:effectLst/>
              </a:rPr>
              <a:t>and is not eaten by anything else.</a:t>
            </a:r>
            <a:endParaRPr lang="en-GB" sz="2400" dirty="0"/>
          </a:p>
          <a:p>
            <a:r>
              <a:rPr lang="en-GB" sz="2400" dirty="0">
                <a:solidFill>
                  <a:srgbClr val="CDD122"/>
                </a:solidFill>
                <a:latin typeface="Wingdings" panose="05000000000000000000" pitchFamily="2" charset="2"/>
              </a:rPr>
              <a:t>	n </a:t>
            </a:r>
            <a:r>
              <a:rPr lang="en-GB" sz="2400" dirty="0"/>
              <a:t>Who is the predator and who is the prey with the animals 		        		        below?</a:t>
            </a:r>
            <a:endParaRPr lang="en-GB" dirty="0"/>
          </a:p>
        </p:txBody>
      </p:sp>
      <p:pic>
        <p:nvPicPr>
          <p:cNvPr id="3" name="Picture 2" descr="A picture containing grass, outdoor, mammal, aquatic mammal&#10;&#10;Description automatically generated">
            <a:extLst>
              <a:ext uri="{FF2B5EF4-FFF2-40B4-BE49-F238E27FC236}">
                <a16:creationId xmlns:a16="http://schemas.microsoft.com/office/drawing/2014/main" id="{FCF1A144-D39A-4D4F-880D-8F5A85503A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8372" y="4824073"/>
            <a:ext cx="3551273" cy="2031937"/>
          </a:xfrm>
          <a:prstGeom prst="rect">
            <a:avLst/>
          </a:prstGeom>
        </p:spPr>
      </p:pic>
      <p:pic>
        <p:nvPicPr>
          <p:cNvPr id="5" name="Picture 4" descr="A fish swimming in water&#10;&#10;Description automatically generated with medium confidence">
            <a:extLst>
              <a:ext uri="{FF2B5EF4-FFF2-40B4-BE49-F238E27FC236}">
                <a16:creationId xmlns:a16="http://schemas.microsoft.com/office/drawing/2014/main" id="{7FDCD9A8-AA74-4330-95E1-F524167996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2354" y="4833236"/>
            <a:ext cx="3551274" cy="2036506"/>
          </a:xfrm>
          <a:prstGeom prst="rect">
            <a:avLst/>
          </a:prstGeom>
        </p:spPr>
      </p:pic>
      <p:sp>
        <p:nvSpPr>
          <p:cNvPr id="10" name="TextBox 9">
            <a:extLst>
              <a:ext uri="{FF2B5EF4-FFF2-40B4-BE49-F238E27FC236}">
                <a16:creationId xmlns:a16="http://schemas.microsoft.com/office/drawing/2014/main" id="{8CE0BD59-90EF-4F5C-896F-7746117FA992}"/>
              </a:ext>
            </a:extLst>
          </p:cNvPr>
          <p:cNvSpPr txBox="1"/>
          <p:nvPr/>
        </p:nvSpPr>
        <p:spPr>
          <a:xfrm>
            <a:off x="2282394" y="6317022"/>
            <a:ext cx="1903228" cy="523220"/>
          </a:xfrm>
          <a:prstGeom prst="rect">
            <a:avLst/>
          </a:prstGeom>
          <a:noFill/>
        </p:spPr>
        <p:txBody>
          <a:bodyPr wrap="square" rtlCol="0" anchor="ctr" anchorCtr="0">
            <a:spAutoFit/>
          </a:bodyPr>
          <a:lstStyle/>
          <a:p>
            <a:pPr algn="ctr"/>
            <a:r>
              <a:rPr lang="en-GB" sz="2800" b="1" dirty="0">
                <a:solidFill>
                  <a:schemeClr val="bg1"/>
                </a:solidFill>
              </a:rPr>
              <a:t>Grey seal</a:t>
            </a:r>
          </a:p>
        </p:txBody>
      </p:sp>
      <p:sp>
        <p:nvSpPr>
          <p:cNvPr id="11" name="TextBox 10">
            <a:extLst>
              <a:ext uri="{FF2B5EF4-FFF2-40B4-BE49-F238E27FC236}">
                <a16:creationId xmlns:a16="http://schemas.microsoft.com/office/drawing/2014/main" id="{D1AEB1C8-F2FB-42F3-93AD-770F6BC8A9FB}"/>
              </a:ext>
            </a:extLst>
          </p:cNvPr>
          <p:cNvSpPr txBox="1"/>
          <p:nvPr/>
        </p:nvSpPr>
        <p:spPr>
          <a:xfrm>
            <a:off x="8006378" y="6346522"/>
            <a:ext cx="1903228" cy="523220"/>
          </a:xfrm>
          <a:prstGeom prst="rect">
            <a:avLst/>
          </a:prstGeom>
          <a:noFill/>
        </p:spPr>
        <p:txBody>
          <a:bodyPr wrap="square" rtlCol="0" anchor="ctr" anchorCtr="0">
            <a:spAutoFit/>
          </a:bodyPr>
          <a:lstStyle/>
          <a:p>
            <a:pPr algn="ctr"/>
            <a:r>
              <a:rPr lang="en-GB" sz="2800" b="1" dirty="0">
                <a:solidFill>
                  <a:schemeClr val="bg1"/>
                </a:solidFill>
              </a:rPr>
              <a:t>Seabass</a:t>
            </a:r>
          </a:p>
        </p:txBody>
      </p:sp>
    </p:spTree>
    <p:extLst>
      <p:ext uri="{BB962C8B-B14F-4D97-AF65-F5344CB8AC3E}">
        <p14:creationId xmlns:p14="http://schemas.microsoft.com/office/powerpoint/2010/main" val="344471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1A5FF2-F7FF-4447-93E1-0609F4B44D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88890" y="3098795"/>
            <a:ext cx="3014215" cy="2854121"/>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4" name="Picture 3" descr="A bird standing on a rock&#10;&#10;Description automatically generated with low confidence">
            <a:extLst>
              <a:ext uri="{FF2B5EF4-FFF2-40B4-BE49-F238E27FC236}">
                <a16:creationId xmlns:a16="http://schemas.microsoft.com/office/drawing/2014/main" id="{E3C9F167-8C62-427F-B5A2-40B948ED7A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694" r="21556" b="1"/>
          <a:stretch/>
        </p:blipFill>
        <p:spPr>
          <a:xfrm>
            <a:off x="446164" y="3101062"/>
            <a:ext cx="3014214"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3" name="Picture 2">
            <a:extLst>
              <a:ext uri="{FF2B5EF4-FFF2-40B4-BE49-F238E27FC236}">
                <a16:creationId xmlns:a16="http://schemas.microsoft.com/office/drawing/2014/main" id="{02E39465-6FAE-4DF9-8487-0F82712B78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382" t="5263" r="23247" b="17612"/>
          <a:stretch/>
        </p:blipFill>
        <p:spPr>
          <a:xfrm>
            <a:off x="8731616" y="3098795"/>
            <a:ext cx="3014215" cy="2854121"/>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7" name="Picture 14">
            <a:extLst>
              <a:ext uri="{FF2B5EF4-FFF2-40B4-BE49-F238E27FC236}">
                <a16:creationId xmlns:a16="http://schemas.microsoft.com/office/drawing/2014/main" id="{5D5E6BA9-C36E-4A28-981D-7E0359F2C0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
        <p:nvSpPr>
          <p:cNvPr id="9" name="TextBox 8">
            <a:extLst>
              <a:ext uri="{FF2B5EF4-FFF2-40B4-BE49-F238E27FC236}">
                <a16:creationId xmlns:a16="http://schemas.microsoft.com/office/drawing/2014/main" id="{D47CE16B-E3D7-454A-86F1-F0CC6B845D31}"/>
              </a:ext>
            </a:extLst>
          </p:cNvPr>
          <p:cNvSpPr txBox="1"/>
          <p:nvPr/>
        </p:nvSpPr>
        <p:spPr>
          <a:xfrm>
            <a:off x="446164" y="1038959"/>
            <a:ext cx="11299668" cy="2062103"/>
          </a:xfrm>
          <a:prstGeom prst="rect">
            <a:avLst/>
          </a:prstGeom>
          <a:noFill/>
        </p:spPr>
        <p:txBody>
          <a:bodyPr wrap="square" rtlCol="0">
            <a:spAutoFit/>
          </a:bodyPr>
          <a:lstStyle/>
          <a:p>
            <a:r>
              <a:rPr lang="en-GB" sz="3600" dirty="0">
                <a:latin typeface="Adelle Rg" panose="02000503060000020004" pitchFamily="50" charset="0"/>
              </a:rPr>
              <a:t>Can you rearrange the food chain?</a:t>
            </a:r>
          </a:p>
          <a:p>
            <a:endParaRPr lang="en-GB" sz="2000" dirty="0">
              <a:solidFill>
                <a:srgbClr val="CDD122"/>
              </a:solidFill>
              <a:latin typeface="Adelle Rg" panose="02000503060000020004" pitchFamily="50" charset="0"/>
            </a:endParaRPr>
          </a:p>
          <a:p>
            <a:r>
              <a:rPr lang="en-GB" sz="2400" dirty="0">
                <a:solidFill>
                  <a:srgbClr val="CDD122"/>
                </a:solidFill>
                <a:latin typeface="Wingdings" panose="05000000000000000000" pitchFamily="2" charset="2"/>
              </a:rPr>
              <a:t>n </a:t>
            </a:r>
            <a:r>
              <a:rPr lang="en-GB" sz="2400" dirty="0"/>
              <a:t>Can you put this food chain in order, starting with the producer?</a:t>
            </a:r>
          </a:p>
          <a:p>
            <a:endParaRPr lang="en-GB" sz="2400" dirty="0"/>
          </a:p>
          <a:p>
            <a:r>
              <a:rPr lang="en-GB" sz="2400" dirty="0">
                <a:solidFill>
                  <a:srgbClr val="CDD122"/>
                </a:solidFill>
                <a:latin typeface="Wingdings" panose="05000000000000000000" pitchFamily="2" charset="2"/>
              </a:rPr>
              <a:t>n </a:t>
            </a:r>
            <a:r>
              <a:rPr lang="en-GB" sz="2400" dirty="0"/>
              <a:t>Who is the producer and who are the consumers?</a:t>
            </a:r>
          </a:p>
        </p:txBody>
      </p:sp>
      <p:cxnSp>
        <p:nvCxnSpPr>
          <p:cNvPr id="11" name="Straight Arrow Connector 10">
            <a:extLst>
              <a:ext uri="{FF2B5EF4-FFF2-40B4-BE49-F238E27FC236}">
                <a16:creationId xmlns:a16="http://schemas.microsoft.com/office/drawing/2014/main" id="{D9EA51D9-471E-4755-AF76-9AF6467C9555}"/>
              </a:ext>
            </a:extLst>
          </p:cNvPr>
          <p:cNvCxnSpPr>
            <a:cxnSpLocks/>
          </p:cNvCxnSpPr>
          <p:nvPr/>
        </p:nvCxnSpPr>
        <p:spPr>
          <a:xfrm>
            <a:off x="3460378" y="4360952"/>
            <a:ext cx="1128512" cy="0"/>
          </a:xfrm>
          <a:prstGeom prst="straightConnector1">
            <a:avLst/>
          </a:prstGeom>
          <a:ln w="1016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4BC3D788-B077-4A01-BC0A-C033A43600A6}"/>
              </a:ext>
            </a:extLst>
          </p:cNvPr>
          <p:cNvCxnSpPr>
            <a:cxnSpLocks/>
          </p:cNvCxnSpPr>
          <p:nvPr/>
        </p:nvCxnSpPr>
        <p:spPr>
          <a:xfrm>
            <a:off x="7603105" y="4360952"/>
            <a:ext cx="1128512" cy="0"/>
          </a:xfrm>
          <a:prstGeom prst="straightConnector1">
            <a:avLst/>
          </a:prstGeom>
          <a:ln w="101600">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6481D624-C839-4D87-BA58-4140159317AC}"/>
              </a:ext>
            </a:extLst>
          </p:cNvPr>
          <p:cNvSpPr txBox="1"/>
          <p:nvPr/>
        </p:nvSpPr>
        <p:spPr>
          <a:xfrm>
            <a:off x="446164" y="6102887"/>
            <a:ext cx="3014214" cy="523220"/>
          </a:xfrm>
          <a:prstGeom prst="rect">
            <a:avLst/>
          </a:prstGeom>
          <a:noFill/>
          <a:ln w="25400">
            <a:solidFill>
              <a:schemeClr val="dk1"/>
            </a:solidFill>
          </a:ln>
        </p:spPr>
        <p:txBody>
          <a:bodyPr wrap="square" rtlCol="0" anchor="ctr" anchorCtr="0">
            <a:spAutoFit/>
          </a:bodyPr>
          <a:lstStyle/>
          <a:p>
            <a:pPr algn="ctr"/>
            <a:r>
              <a:rPr lang="en-GB" sz="2800" b="1" dirty="0"/>
              <a:t>Oyster catcher</a:t>
            </a:r>
          </a:p>
        </p:txBody>
      </p:sp>
      <p:sp>
        <p:nvSpPr>
          <p:cNvPr id="18" name="TextBox 17">
            <a:extLst>
              <a:ext uri="{FF2B5EF4-FFF2-40B4-BE49-F238E27FC236}">
                <a16:creationId xmlns:a16="http://schemas.microsoft.com/office/drawing/2014/main" id="{5AD57310-51BD-43C4-8F13-A51F9C331746}"/>
              </a:ext>
            </a:extLst>
          </p:cNvPr>
          <p:cNvSpPr txBox="1"/>
          <p:nvPr/>
        </p:nvSpPr>
        <p:spPr>
          <a:xfrm>
            <a:off x="4588891" y="6098352"/>
            <a:ext cx="3014214" cy="523220"/>
          </a:xfrm>
          <a:prstGeom prst="rect">
            <a:avLst/>
          </a:prstGeom>
          <a:noFill/>
          <a:ln w="25400">
            <a:solidFill>
              <a:schemeClr val="dk1"/>
            </a:solidFill>
          </a:ln>
        </p:spPr>
        <p:txBody>
          <a:bodyPr wrap="square" rtlCol="0" anchor="ctr" anchorCtr="0">
            <a:spAutoFit/>
          </a:bodyPr>
          <a:lstStyle/>
          <a:p>
            <a:pPr algn="ctr"/>
            <a:r>
              <a:rPr lang="en-GB" sz="2800" b="1" dirty="0"/>
              <a:t>Phytoplankton</a:t>
            </a:r>
          </a:p>
        </p:txBody>
      </p:sp>
      <p:sp>
        <p:nvSpPr>
          <p:cNvPr id="19" name="TextBox 18">
            <a:extLst>
              <a:ext uri="{FF2B5EF4-FFF2-40B4-BE49-F238E27FC236}">
                <a16:creationId xmlns:a16="http://schemas.microsoft.com/office/drawing/2014/main" id="{DCFA1220-9131-4CDE-9ED9-B5E00FB7A534}"/>
              </a:ext>
            </a:extLst>
          </p:cNvPr>
          <p:cNvSpPr txBox="1"/>
          <p:nvPr/>
        </p:nvSpPr>
        <p:spPr>
          <a:xfrm>
            <a:off x="8731617" y="6098352"/>
            <a:ext cx="3014214" cy="523220"/>
          </a:xfrm>
          <a:prstGeom prst="rect">
            <a:avLst/>
          </a:prstGeom>
          <a:noFill/>
          <a:ln w="25400">
            <a:solidFill>
              <a:schemeClr val="dk1"/>
            </a:solidFill>
          </a:ln>
        </p:spPr>
        <p:txBody>
          <a:bodyPr wrap="square" rtlCol="0" anchor="ctr" anchorCtr="0">
            <a:spAutoFit/>
          </a:bodyPr>
          <a:lstStyle/>
          <a:p>
            <a:pPr algn="ctr"/>
            <a:r>
              <a:rPr lang="en-GB" sz="2800" b="1" dirty="0"/>
              <a:t>Flat oyster</a:t>
            </a:r>
          </a:p>
        </p:txBody>
      </p:sp>
    </p:spTree>
    <p:extLst>
      <p:ext uri="{BB962C8B-B14F-4D97-AF65-F5344CB8AC3E}">
        <p14:creationId xmlns:p14="http://schemas.microsoft.com/office/powerpoint/2010/main" val="2421746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eal lying on its back in the water&#10;&#10;Description automatically generated with low confidence">
            <a:extLst>
              <a:ext uri="{FF2B5EF4-FFF2-40B4-BE49-F238E27FC236}">
                <a16:creationId xmlns:a16="http://schemas.microsoft.com/office/drawing/2014/main" id="{416D559C-CEED-4815-920D-7F71181E62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8802" y="316992"/>
            <a:ext cx="2267222" cy="1517493"/>
          </a:xfrm>
          <a:prstGeom prst="flowChartConnector">
            <a:avLst/>
          </a:prstGeom>
        </p:spPr>
      </p:pic>
      <p:pic>
        <p:nvPicPr>
          <p:cNvPr id="22" name="Picture 21" descr="A shark swimming in water&#10;&#10;Description automatically generated with medium confidence">
            <a:extLst>
              <a:ext uri="{FF2B5EF4-FFF2-40B4-BE49-F238E27FC236}">
                <a16:creationId xmlns:a16="http://schemas.microsoft.com/office/drawing/2014/main" id="{87A3752F-23BB-4022-B81D-0D49E630DFCF}"/>
              </a:ext>
            </a:extLst>
          </p:cNvPr>
          <p:cNvPicPr>
            <a:picLocks noChangeAspect="1"/>
          </p:cNvPicPr>
          <p:nvPr/>
        </p:nvPicPr>
        <p:blipFill rotWithShape="1">
          <a:blip r:embed="rId4">
            <a:extLst>
              <a:ext uri="{28A0092B-C50C-407E-A947-70E740481C1C}">
                <a14:useLocalDpi xmlns:a14="http://schemas.microsoft.com/office/drawing/2010/main" val="0"/>
              </a:ext>
            </a:extLst>
          </a:blip>
          <a:srcRect t="19701" b="16970"/>
          <a:stretch/>
        </p:blipFill>
        <p:spPr>
          <a:xfrm>
            <a:off x="7160246" y="316992"/>
            <a:ext cx="2194921" cy="1469101"/>
          </a:xfrm>
          <a:prstGeom prst="flowChartConnector">
            <a:avLst/>
          </a:prstGeom>
        </p:spPr>
      </p:pic>
      <p:pic>
        <p:nvPicPr>
          <p:cNvPr id="14" name="Picture 13" descr="A picture containing plant, grass&#10;&#10;Description automatically generated">
            <a:extLst>
              <a:ext uri="{FF2B5EF4-FFF2-40B4-BE49-F238E27FC236}">
                <a16:creationId xmlns:a16="http://schemas.microsoft.com/office/drawing/2014/main" id="{7EC4F838-E4A2-4B9F-A6DB-5AFC139168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1754" y="5438891"/>
            <a:ext cx="2128492" cy="1424639"/>
          </a:xfrm>
          <a:prstGeom prst="flowChartConnector">
            <a:avLst/>
          </a:prstGeom>
        </p:spPr>
      </p:pic>
      <p:pic>
        <p:nvPicPr>
          <p:cNvPr id="10" name="Picture 9" descr="A close-up of a sea creature&#10;&#10;Description automatically generated with low confidence">
            <a:extLst>
              <a:ext uri="{FF2B5EF4-FFF2-40B4-BE49-F238E27FC236}">
                <a16:creationId xmlns:a16="http://schemas.microsoft.com/office/drawing/2014/main" id="{20D0F5BF-1665-4246-AAED-6B7875C8AB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5446" y="2034755"/>
            <a:ext cx="2203856" cy="1475081"/>
          </a:xfrm>
          <a:prstGeom prst="flowChartConnector">
            <a:avLst/>
          </a:prstGeom>
        </p:spPr>
      </p:pic>
      <p:pic>
        <p:nvPicPr>
          <p:cNvPr id="4" name="Picture 3" descr="A duck walking in water&#10;&#10;Description automatically generated with medium confidence">
            <a:extLst>
              <a:ext uri="{FF2B5EF4-FFF2-40B4-BE49-F238E27FC236}">
                <a16:creationId xmlns:a16="http://schemas.microsoft.com/office/drawing/2014/main" id="{1712CB4F-1B75-4A42-9680-3CC570EE95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237" y="3763539"/>
            <a:ext cx="2128492" cy="1491344"/>
          </a:xfrm>
          <a:prstGeom prst="flowChartConnector">
            <a:avLst/>
          </a:prstGeom>
        </p:spPr>
      </p:pic>
      <p:pic>
        <p:nvPicPr>
          <p:cNvPr id="6" name="Picture 5" descr="A white fish swimming in the water&#10;&#10;Description automatically generated with low confidence">
            <a:extLst>
              <a:ext uri="{FF2B5EF4-FFF2-40B4-BE49-F238E27FC236}">
                <a16:creationId xmlns:a16="http://schemas.microsoft.com/office/drawing/2014/main" id="{B799A993-1417-4905-AA73-CEF7F20638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27786" y="2034755"/>
            <a:ext cx="2251636" cy="1491343"/>
          </a:xfrm>
          <a:prstGeom prst="flowChartConnector">
            <a:avLst/>
          </a:prstGeom>
        </p:spPr>
      </p:pic>
      <p:pic>
        <p:nvPicPr>
          <p:cNvPr id="18" name="Picture 17" descr="A fish swimming in water&#10;&#10;Description automatically generated with medium confidence">
            <a:extLst>
              <a:ext uri="{FF2B5EF4-FFF2-40B4-BE49-F238E27FC236}">
                <a16:creationId xmlns:a16="http://schemas.microsoft.com/office/drawing/2014/main" id="{DDFF5480-49C9-4B91-817D-C8C5BEFFC2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2187" y="2088193"/>
            <a:ext cx="2267221" cy="1475081"/>
          </a:xfrm>
          <a:prstGeom prst="flowChartConnector">
            <a:avLst/>
          </a:prstGeom>
        </p:spPr>
      </p:pic>
      <p:pic>
        <p:nvPicPr>
          <p:cNvPr id="12" name="Picture 11" descr="A close-up of a sea urchin&#10;&#10;Description automatically generated with low confidence">
            <a:extLst>
              <a:ext uri="{FF2B5EF4-FFF2-40B4-BE49-F238E27FC236}">
                <a16:creationId xmlns:a16="http://schemas.microsoft.com/office/drawing/2014/main" id="{BFBC61AD-1EEB-4BCB-BCBB-E741185847F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59908" y="3763540"/>
            <a:ext cx="2203855" cy="1491343"/>
          </a:xfrm>
          <a:prstGeom prst="flowChartConnector">
            <a:avLst/>
          </a:prstGeom>
        </p:spPr>
      </p:pic>
      <p:pic>
        <p:nvPicPr>
          <p:cNvPr id="24" name="Picture 23" descr="A close up of a sea creature&#10;&#10;Description automatically generated with low confidence">
            <a:extLst>
              <a:ext uri="{FF2B5EF4-FFF2-40B4-BE49-F238E27FC236}">
                <a16:creationId xmlns:a16="http://schemas.microsoft.com/office/drawing/2014/main" id="{D2AA36A2-0062-4CB7-BDE2-1166CFE6AC4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8815" r="36000"/>
          <a:stretch/>
        </p:blipFill>
        <p:spPr>
          <a:xfrm rot="16200000">
            <a:off x="7167112" y="3436835"/>
            <a:ext cx="1491342" cy="2128494"/>
          </a:xfrm>
          <a:prstGeom prst="flowChartConnector">
            <a:avLst/>
          </a:prstGeom>
        </p:spPr>
      </p:pic>
      <p:cxnSp>
        <p:nvCxnSpPr>
          <p:cNvPr id="43" name="Straight Arrow Connector 42">
            <a:extLst>
              <a:ext uri="{FF2B5EF4-FFF2-40B4-BE49-F238E27FC236}">
                <a16:creationId xmlns:a16="http://schemas.microsoft.com/office/drawing/2014/main" id="{3525FA89-7EBA-4006-BBD1-1568C9307136}"/>
              </a:ext>
            </a:extLst>
          </p:cNvPr>
          <p:cNvCxnSpPr>
            <a:cxnSpLocks/>
            <a:stCxn id="14" idx="1"/>
          </p:cNvCxnSpPr>
          <p:nvPr/>
        </p:nvCxnSpPr>
        <p:spPr>
          <a:xfrm flipH="1" flipV="1">
            <a:off x="4756935" y="5161763"/>
            <a:ext cx="586529" cy="48576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CE0A696-87A7-4962-AC24-8B1026B7CC66}"/>
              </a:ext>
            </a:extLst>
          </p:cNvPr>
          <p:cNvCxnSpPr>
            <a:cxnSpLocks/>
            <a:stCxn id="14" idx="2"/>
            <a:endCxn id="4" idx="5"/>
          </p:cNvCxnSpPr>
          <p:nvPr/>
        </p:nvCxnSpPr>
        <p:spPr>
          <a:xfrm flipH="1" flipV="1">
            <a:off x="2245019" y="5036481"/>
            <a:ext cx="2786735" cy="111473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0DF7CA0-E05C-4456-8952-00FE6F82C710}"/>
              </a:ext>
            </a:extLst>
          </p:cNvPr>
          <p:cNvCxnSpPr>
            <a:cxnSpLocks/>
            <a:stCxn id="14" idx="7"/>
          </p:cNvCxnSpPr>
          <p:nvPr/>
        </p:nvCxnSpPr>
        <p:spPr>
          <a:xfrm flipV="1">
            <a:off x="6848536" y="5161763"/>
            <a:ext cx="560872" cy="48576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DCD4340-A864-49B0-BA4D-2C02871FB39D}"/>
              </a:ext>
            </a:extLst>
          </p:cNvPr>
          <p:cNvCxnSpPr>
            <a:cxnSpLocks/>
            <a:stCxn id="14" idx="6"/>
            <a:endCxn id="12" idx="3"/>
          </p:cNvCxnSpPr>
          <p:nvPr/>
        </p:nvCxnSpPr>
        <p:spPr>
          <a:xfrm flipV="1">
            <a:off x="7160246" y="5036481"/>
            <a:ext cx="2722409" cy="111473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BFF71DE-3A9B-4CE8-BC1F-DDB8FE2DF631}"/>
              </a:ext>
            </a:extLst>
          </p:cNvPr>
          <p:cNvCxnSpPr>
            <a:cxnSpLocks/>
          </p:cNvCxnSpPr>
          <p:nvPr/>
        </p:nvCxnSpPr>
        <p:spPr>
          <a:xfrm flipH="1" flipV="1">
            <a:off x="3469817" y="3401960"/>
            <a:ext cx="303856" cy="36157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56" name="Picture 55" descr="A picture containing arthropod, crab, invertebrate, meal&#10;&#10;Description automatically generated">
            <a:extLst>
              <a:ext uri="{FF2B5EF4-FFF2-40B4-BE49-F238E27FC236}">
                <a16:creationId xmlns:a16="http://schemas.microsoft.com/office/drawing/2014/main" id="{961EF3B5-F542-41C0-AEE9-81A8DB99568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91828" y="3752413"/>
            <a:ext cx="2251636" cy="1497338"/>
          </a:xfrm>
          <a:prstGeom prst="flowChartConnector">
            <a:avLst/>
          </a:prstGeom>
        </p:spPr>
      </p:pic>
      <p:cxnSp>
        <p:nvCxnSpPr>
          <p:cNvPr id="61" name="Straight Arrow Connector 60">
            <a:extLst>
              <a:ext uri="{FF2B5EF4-FFF2-40B4-BE49-F238E27FC236}">
                <a16:creationId xmlns:a16="http://schemas.microsoft.com/office/drawing/2014/main" id="{D612A9E6-FA7F-442C-B72E-4234FE57F9AB}"/>
              </a:ext>
            </a:extLst>
          </p:cNvPr>
          <p:cNvCxnSpPr>
            <a:cxnSpLocks/>
            <a:stCxn id="56" idx="7"/>
            <a:endCxn id="18" idx="3"/>
          </p:cNvCxnSpPr>
          <p:nvPr/>
        </p:nvCxnSpPr>
        <p:spPr>
          <a:xfrm flipV="1">
            <a:off x="5013720" y="3347253"/>
            <a:ext cx="460494" cy="62444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D75AC8F-A24E-46A2-B9ED-BF7D07F35E9E}"/>
              </a:ext>
            </a:extLst>
          </p:cNvPr>
          <p:cNvCxnSpPr>
            <a:cxnSpLocks/>
            <a:endCxn id="18" idx="5"/>
          </p:cNvCxnSpPr>
          <p:nvPr/>
        </p:nvCxnSpPr>
        <p:spPr>
          <a:xfrm flipH="1" flipV="1">
            <a:off x="7077381" y="3347253"/>
            <a:ext cx="416583" cy="41628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022B8A5-1600-4151-9F13-F070818A1FCB}"/>
              </a:ext>
            </a:extLst>
          </p:cNvPr>
          <p:cNvCxnSpPr>
            <a:cxnSpLocks/>
            <a:stCxn id="24" idx="5"/>
          </p:cNvCxnSpPr>
          <p:nvPr/>
        </p:nvCxnSpPr>
        <p:spPr>
          <a:xfrm flipV="1">
            <a:off x="8665319" y="3435657"/>
            <a:ext cx="540556" cy="53815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B87813A9-6749-4A9D-A1B5-6C48A32FFA73}"/>
              </a:ext>
            </a:extLst>
          </p:cNvPr>
          <p:cNvCxnSpPr>
            <a:cxnSpLocks/>
            <a:stCxn id="12" idx="0"/>
            <a:endCxn id="6" idx="5"/>
          </p:cNvCxnSpPr>
          <p:nvPr/>
        </p:nvCxnSpPr>
        <p:spPr>
          <a:xfrm flipH="1" flipV="1">
            <a:off x="10349678" y="3307696"/>
            <a:ext cx="312158" cy="45584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0E1207F5-A495-40BB-9C45-04F519E1082B}"/>
              </a:ext>
            </a:extLst>
          </p:cNvPr>
          <p:cNvCxnSpPr>
            <a:cxnSpLocks/>
            <a:stCxn id="18" idx="0"/>
            <a:endCxn id="16" idx="5"/>
          </p:cNvCxnSpPr>
          <p:nvPr/>
        </p:nvCxnSpPr>
        <p:spPr>
          <a:xfrm flipH="1" flipV="1">
            <a:off x="5243997" y="1612253"/>
            <a:ext cx="1031801" cy="47594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895DEB06-680F-4B69-B81F-4CA43628ADE0}"/>
              </a:ext>
            </a:extLst>
          </p:cNvPr>
          <p:cNvCxnSpPr>
            <a:cxnSpLocks/>
            <a:stCxn id="10" idx="0"/>
            <a:endCxn id="16" idx="3"/>
          </p:cNvCxnSpPr>
          <p:nvPr/>
        </p:nvCxnSpPr>
        <p:spPr>
          <a:xfrm flipV="1">
            <a:off x="3017374" y="1612253"/>
            <a:ext cx="623455" cy="42250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760FA62-90A5-4E32-AAE2-60B1807E996B}"/>
              </a:ext>
            </a:extLst>
          </p:cNvPr>
          <p:cNvCxnSpPr>
            <a:cxnSpLocks/>
            <a:stCxn id="6" idx="1"/>
            <a:endCxn id="16" idx="6"/>
          </p:cNvCxnSpPr>
          <p:nvPr/>
        </p:nvCxnSpPr>
        <p:spPr>
          <a:xfrm flipH="1" flipV="1">
            <a:off x="5576024" y="1075739"/>
            <a:ext cx="3181506" cy="117741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7865092C-F257-4B94-B99D-5FD0EDC62C21}"/>
              </a:ext>
            </a:extLst>
          </p:cNvPr>
          <p:cNvCxnSpPr>
            <a:cxnSpLocks/>
            <a:stCxn id="6" idx="0"/>
            <a:endCxn id="22" idx="5"/>
          </p:cNvCxnSpPr>
          <p:nvPr/>
        </p:nvCxnSpPr>
        <p:spPr>
          <a:xfrm flipH="1" flipV="1">
            <a:off x="9033728" y="1570948"/>
            <a:ext cx="519876" cy="46380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3E4DD655-495C-441B-9F02-D12884BD0511}"/>
              </a:ext>
            </a:extLst>
          </p:cNvPr>
          <p:cNvSpPr txBox="1"/>
          <p:nvPr/>
        </p:nvSpPr>
        <p:spPr>
          <a:xfrm>
            <a:off x="143364" y="316992"/>
            <a:ext cx="3162011" cy="707886"/>
          </a:xfrm>
          <a:prstGeom prst="rect">
            <a:avLst/>
          </a:prstGeom>
          <a:noFill/>
        </p:spPr>
        <p:txBody>
          <a:bodyPr wrap="square" rtlCol="0">
            <a:spAutoFit/>
          </a:bodyPr>
          <a:lstStyle/>
          <a:p>
            <a:r>
              <a:rPr lang="en-GB" sz="4000" dirty="0">
                <a:latin typeface="Adelle Rg" panose="02000503060000020004" pitchFamily="50" charset="0"/>
              </a:rPr>
              <a:t> A Food Web</a:t>
            </a:r>
          </a:p>
        </p:txBody>
      </p:sp>
      <p:sp>
        <p:nvSpPr>
          <p:cNvPr id="92" name="TextBox 91">
            <a:extLst>
              <a:ext uri="{FF2B5EF4-FFF2-40B4-BE49-F238E27FC236}">
                <a16:creationId xmlns:a16="http://schemas.microsoft.com/office/drawing/2014/main" id="{E34D4396-4305-4069-8155-711A4A98C375}"/>
              </a:ext>
            </a:extLst>
          </p:cNvPr>
          <p:cNvSpPr txBox="1"/>
          <p:nvPr/>
        </p:nvSpPr>
        <p:spPr>
          <a:xfrm>
            <a:off x="148548" y="5672081"/>
            <a:ext cx="3156827" cy="1107996"/>
          </a:xfrm>
          <a:prstGeom prst="rect">
            <a:avLst/>
          </a:prstGeom>
          <a:noFill/>
          <a:ln w="25400">
            <a:solidFill>
              <a:schemeClr val="accent1"/>
            </a:solidFill>
          </a:ln>
        </p:spPr>
        <p:txBody>
          <a:bodyPr wrap="square" rtlCol="0">
            <a:spAutoFit/>
          </a:bodyPr>
          <a:lstStyle/>
          <a:p>
            <a:r>
              <a:rPr lang="en-GB" sz="2200" dirty="0"/>
              <a:t>What would happen if there were more seals in the environment?</a:t>
            </a:r>
          </a:p>
        </p:txBody>
      </p:sp>
      <p:sp>
        <p:nvSpPr>
          <p:cNvPr id="93" name="TextBox 92">
            <a:extLst>
              <a:ext uri="{FF2B5EF4-FFF2-40B4-BE49-F238E27FC236}">
                <a16:creationId xmlns:a16="http://schemas.microsoft.com/office/drawing/2014/main" id="{49E67269-B7B5-4A0B-B927-F4829B64B66A}"/>
              </a:ext>
            </a:extLst>
          </p:cNvPr>
          <p:cNvSpPr txBox="1"/>
          <p:nvPr/>
        </p:nvSpPr>
        <p:spPr>
          <a:xfrm>
            <a:off x="8886625" y="5681467"/>
            <a:ext cx="3156827" cy="1107996"/>
          </a:xfrm>
          <a:prstGeom prst="rect">
            <a:avLst/>
          </a:prstGeom>
          <a:noFill/>
          <a:ln w="25400">
            <a:solidFill>
              <a:schemeClr val="accent1"/>
            </a:solidFill>
          </a:ln>
        </p:spPr>
        <p:txBody>
          <a:bodyPr wrap="square" rtlCol="0">
            <a:spAutoFit/>
          </a:bodyPr>
          <a:lstStyle/>
          <a:p>
            <a:r>
              <a:rPr lang="en-GB" sz="2200" dirty="0"/>
              <a:t>What would happen if there were fewer shore crabs in the environment?</a:t>
            </a:r>
          </a:p>
        </p:txBody>
      </p:sp>
    </p:spTree>
    <p:extLst>
      <p:ext uri="{BB962C8B-B14F-4D97-AF65-F5344CB8AC3E}">
        <p14:creationId xmlns:p14="http://schemas.microsoft.com/office/powerpoint/2010/main" val="540858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WT presentation_green" id="{34AABBA0-B949-46CB-A785-B4854880F903}" vid="{07F5BEC5-C311-4F57-8FFB-A43EF812DC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YWT presentation_green</Template>
  <TotalTime>247</TotalTime>
  <Words>562</Words>
  <Application>Microsoft Office PowerPoint</Application>
  <PresentationFormat>Widescreen</PresentationFormat>
  <Paragraphs>53</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Adelle</vt:lpstr>
      <vt:lpstr>Adelle Rg</vt:lpstr>
      <vt:lpstr>Arial</vt:lpstr>
      <vt:lpstr>Calibri</vt:lpstr>
      <vt:lpstr>Calibri Light</vt:lpstr>
      <vt:lpstr>Wingdings</vt:lpstr>
      <vt:lpstr>Office Theme</vt:lpstr>
      <vt:lpstr>PowerPoint Presentation</vt:lpstr>
      <vt:lpstr>Learning Outcomes  By the end of today, you should be able to: n  Describe what a food chain and a food web are n  Explain the role of different organisms in a food  chain n  Explore what would happen if different organisms  in the food web increased or decreased in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Yorkshire Wildlife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Henderson</dc:creator>
  <cp:lastModifiedBy>Sophie Wilson</cp:lastModifiedBy>
  <cp:revision>48</cp:revision>
  <dcterms:created xsi:type="dcterms:W3CDTF">2021-03-15T14:37:41Z</dcterms:created>
  <dcterms:modified xsi:type="dcterms:W3CDTF">2021-12-15T18:46:23Z</dcterms:modified>
</cp:coreProperties>
</file>